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media/image1.svg" ContentType="image/svg+xml"/>
  <Override PartName="/ppt/media/image10.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3"/>
  </p:notesMasterIdLst>
  <p:sldIdLst>
    <p:sldId id="257" r:id="rId3"/>
    <p:sldId id="259" r:id="rId4"/>
    <p:sldId id="284" r:id="rId5"/>
    <p:sldId id="288" r:id="rId6"/>
    <p:sldId id="286" r:id="rId7"/>
    <p:sldId id="285" r:id="rId8"/>
    <p:sldId id="260" r:id="rId9"/>
    <p:sldId id="287" r:id="rId10"/>
    <p:sldId id="265" r:id="rId11"/>
    <p:sldId id="267" r:id="rId12"/>
    <p:sldId id="266" r:id="rId13"/>
    <p:sldId id="268" r:id="rId14"/>
    <p:sldId id="269" r:id="rId15"/>
    <p:sldId id="270" r:id="rId16"/>
    <p:sldId id="271" r:id="rId17"/>
    <p:sldId id="272" r:id="rId18"/>
    <p:sldId id="273" r:id="rId19"/>
    <p:sldId id="274" r:id="rId20"/>
    <p:sldId id="262" r:id="rId21"/>
    <p:sldId id="275" r:id="rId22"/>
    <p:sldId id="276" r:id="rId23"/>
    <p:sldId id="277" r:id="rId24"/>
    <p:sldId id="278" r:id="rId25"/>
    <p:sldId id="279" r:id="rId26"/>
    <p:sldId id="280" r:id="rId27"/>
    <p:sldId id="281" r:id="rId28"/>
    <p:sldId id="282" r:id="rId29"/>
    <p:sldId id="283" r:id="rId30"/>
    <p:sldId id="263" r:id="rId31"/>
    <p:sldId id="26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226" autoAdjust="0"/>
  </p:normalViewPr>
  <p:slideViewPr>
    <p:cSldViewPr snapToGrid="0">
      <p:cViewPr varScale="1">
        <p:scale>
          <a:sx n="104" d="100"/>
          <a:sy n="104" d="100"/>
        </p:scale>
        <p:origin x="120" y="3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notesMaster" Target="notesMasters/notesMaster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4.svg"/><Relationship Id="rId7" Type="http://schemas.openxmlformats.org/officeDocument/2006/relationships/image" Target="../media/image43.png"/><Relationship Id="rId6" Type="http://schemas.openxmlformats.org/officeDocument/2006/relationships/image" Target="../media/image3.svg"/><Relationship Id="rId5" Type="http://schemas.openxmlformats.org/officeDocument/2006/relationships/image" Target="../media/image42.png"/><Relationship Id="rId4" Type="http://schemas.openxmlformats.org/officeDocument/2006/relationships/image" Target="../media/image2.svg"/><Relationship Id="rId3" Type="http://schemas.openxmlformats.org/officeDocument/2006/relationships/image" Target="../media/image41.png"/><Relationship Id="rId2" Type="http://schemas.openxmlformats.org/officeDocument/2006/relationships/image" Target="../media/image1.svg"/><Relationship Id="rId1" Type="http://schemas.openxmlformats.org/officeDocument/2006/relationships/image" Target="../media/image40.png"/></Relationships>
</file>

<file path=ppt/diagrams/_rels/data2.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46.png"/><Relationship Id="rId4" Type="http://schemas.openxmlformats.org/officeDocument/2006/relationships/image" Target="../media/image6.svg"/><Relationship Id="rId3" Type="http://schemas.openxmlformats.org/officeDocument/2006/relationships/image" Target="../media/image45.png"/><Relationship Id="rId2" Type="http://schemas.openxmlformats.org/officeDocument/2006/relationships/image" Target="../media/image5.svg"/><Relationship Id="rId1" Type="http://schemas.openxmlformats.org/officeDocument/2006/relationships/image" Target="../media/image44.png"/></Relationships>
</file>

<file path=ppt/diagrams/_rels/data3.xml.rels><?xml version="1.0" encoding="UTF-8" standalone="yes"?>
<Relationships xmlns="http://schemas.openxmlformats.org/package/2006/relationships"><Relationship Id="rId6" Type="http://schemas.openxmlformats.org/officeDocument/2006/relationships/image" Target="../media/image10.svg"/><Relationship Id="rId5" Type="http://schemas.openxmlformats.org/officeDocument/2006/relationships/image" Target="../media/image49.png"/><Relationship Id="rId4" Type="http://schemas.openxmlformats.org/officeDocument/2006/relationships/image" Target="../media/image9.svg"/><Relationship Id="rId3" Type="http://schemas.openxmlformats.org/officeDocument/2006/relationships/image" Target="../media/image48.png"/><Relationship Id="rId2" Type="http://schemas.openxmlformats.org/officeDocument/2006/relationships/image" Target="../media/image8.svg"/><Relationship Id="rId1" Type="http://schemas.openxmlformats.org/officeDocument/2006/relationships/image" Target="../media/image4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4.svg"/><Relationship Id="rId7" Type="http://schemas.openxmlformats.org/officeDocument/2006/relationships/image" Target="../media/image43.png"/><Relationship Id="rId6" Type="http://schemas.openxmlformats.org/officeDocument/2006/relationships/image" Target="../media/image3.svg"/><Relationship Id="rId5" Type="http://schemas.openxmlformats.org/officeDocument/2006/relationships/image" Target="../media/image42.png"/><Relationship Id="rId4" Type="http://schemas.openxmlformats.org/officeDocument/2006/relationships/image" Target="../media/image2.svg"/><Relationship Id="rId3" Type="http://schemas.openxmlformats.org/officeDocument/2006/relationships/image" Target="../media/image41.png"/><Relationship Id="rId2" Type="http://schemas.openxmlformats.org/officeDocument/2006/relationships/image" Target="../media/image1.svg"/><Relationship Id="rId1" Type="http://schemas.openxmlformats.org/officeDocument/2006/relationships/image" Target="../media/image40.png"/></Relationships>
</file>

<file path=ppt/diagrams/_rels/drawing2.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46.png"/><Relationship Id="rId4" Type="http://schemas.openxmlformats.org/officeDocument/2006/relationships/image" Target="../media/image6.svg"/><Relationship Id="rId3" Type="http://schemas.openxmlformats.org/officeDocument/2006/relationships/image" Target="../media/image45.png"/><Relationship Id="rId2" Type="http://schemas.openxmlformats.org/officeDocument/2006/relationships/image" Target="../media/image5.svg"/><Relationship Id="rId1" Type="http://schemas.openxmlformats.org/officeDocument/2006/relationships/image" Target="../media/image44.png"/></Relationships>
</file>

<file path=ppt/diagrams/_rels/drawing3.xml.rels><?xml version="1.0" encoding="UTF-8" standalone="yes"?>
<Relationships xmlns="http://schemas.openxmlformats.org/package/2006/relationships"><Relationship Id="rId6" Type="http://schemas.openxmlformats.org/officeDocument/2006/relationships/image" Target="../media/image10.svg"/><Relationship Id="rId5" Type="http://schemas.openxmlformats.org/officeDocument/2006/relationships/image" Target="../media/image49.png"/><Relationship Id="rId4" Type="http://schemas.openxmlformats.org/officeDocument/2006/relationships/image" Target="../media/image9.svg"/><Relationship Id="rId3" Type="http://schemas.openxmlformats.org/officeDocument/2006/relationships/image" Target="../media/image48.png"/><Relationship Id="rId2" Type="http://schemas.openxmlformats.org/officeDocument/2006/relationships/image" Target="../media/image8.svg"/><Relationship Id="rId1" Type="http://schemas.openxmlformats.org/officeDocument/2006/relationships/image" Target="../media/image47.png"/></Relationships>
</file>

<file path=ppt/diagrams/colors1.xml><?xml version="1.0" encoding="utf-8"?>
<dgm:colorsDef xmlns:dgm="http://schemas.openxmlformats.org/drawingml/2006/diagram" xmlns:a="http://schemas.openxmlformats.org/drawingml/2006/main" uniqueId="urn:microsoft.com/office/officeart/2018/5/colors/Iconchunking_neutralicon_accent6_2">
  <dgm:title val=""/>
  <dgm:desc val=""/>
  <dgm:catLst>
    <dgm:cat type="accent6" pri="16200"/>
  </dgm:catLst>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6"/>
    </dgm:fillClrLst>
    <dgm:linClrLst meth="repeat">
      <a:schemeClr val="lt1">
        <a:alpha val="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node0">
    <dgm:fillClrLst meth="repeat">
      <a:schemeClr val="accent6"/>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A385AC72-191C-41EF-A229-A37BC6E038C2}" type="doc">
      <dgm:prSet loTypeId="urn:microsoft.com/office/officeart/2018/2/layout/IconCircleList" loCatId="icon" qsTypeId="urn:microsoft.com/office/officeart/2005/8/quickstyle/simple1" qsCatId="simple" csTypeId="urn:microsoft.com/office/officeart/2018/5/colors/Iconchunking_neutralicon_accent6_2" csCatId="accent6" phldr="1"/>
      <dgm:spPr/>
      <dgm:t>
        <a:bodyPr/>
        <a:lstStyle/>
        <a:p>
          <a:endParaRPr lang="en-US"/>
        </a:p>
      </dgm:t>
    </dgm:pt>
    <dgm:pt modelId="{4B1CB9AC-FA64-4241-88FE-F81C8B4FCEFC}">
      <dgm:prSet/>
      <dgm:spPr/>
      <dgm:t>
        <a:bodyPr/>
        <a:lstStyle/>
        <a:p>
          <a:pPr>
            <a:lnSpc>
              <a:spcPct val="100000"/>
            </a:lnSpc>
          </a:pPr>
          <a:r>
            <a:rPr lang="en-IN" dirty="0"/>
            <a:t>Micro Credit on cell phone balances is very useful to customers which help in having uninterrupted communications.</a:t>
          </a:r>
          <a:endParaRPr lang="en-US" dirty="0"/>
        </a:p>
      </dgm:t>
    </dgm:pt>
    <dgm:pt modelId="{1FDCF362-FA05-45DA-AE38-31F1EF52D91F}" cxnId="{59AE3295-264E-4037-AADC-01EF22878D2B}" type="parTrans">
      <dgm:prSet/>
      <dgm:spPr/>
      <dgm:t>
        <a:bodyPr/>
        <a:lstStyle/>
        <a:p>
          <a:endParaRPr lang="en-US"/>
        </a:p>
      </dgm:t>
    </dgm:pt>
    <dgm:pt modelId="{F75EA2BF-68BE-439D-B9A5-218FD5CE3839}" cxnId="{59AE3295-264E-4037-AADC-01EF22878D2B}" type="sibTrans">
      <dgm:prSet/>
      <dgm:spPr/>
      <dgm:t>
        <a:bodyPr/>
        <a:lstStyle/>
        <a:p>
          <a:pPr>
            <a:lnSpc>
              <a:spcPct val="100000"/>
            </a:lnSpc>
          </a:pPr>
          <a:endParaRPr lang="en-US"/>
        </a:p>
      </dgm:t>
    </dgm:pt>
    <dgm:pt modelId="{105AF454-6AF9-441A-8543-69433F6628A1}">
      <dgm:prSet/>
      <dgm:spPr/>
      <dgm:t>
        <a:bodyPr/>
        <a:lstStyle/>
        <a:p>
          <a:pPr>
            <a:lnSpc>
              <a:spcPct val="100000"/>
            </a:lnSpc>
          </a:pPr>
          <a:r>
            <a:rPr lang="en-IN"/>
            <a:t>Targeting the selected customer who are creditable in repaying of Micro Loans help Telecom Company a repetitive cashflow and customer satisfaction is achieved.</a:t>
          </a:r>
          <a:endParaRPr lang="en-US"/>
        </a:p>
      </dgm:t>
    </dgm:pt>
    <dgm:pt modelId="{3F28914D-B203-4CA9-B6B4-D3F142A65116}" cxnId="{0D75ACEE-A3C9-4B7B-9C14-098ABF472AF8}" type="parTrans">
      <dgm:prSet/>
      <dgm:spPr/>
      <dgm:t>
        <a:bodyPr/>
        <a:lstStyle/>
        <a:p>
          <a:endParaRPr lang="en-US"/>
        </a:p>
      </dgm:t>
    </dgm:pt>
    <dgm:pt modelId="{59307F4F-BD17-4CF6-86EF-EFA04B26B0BD}" cxnId="{0D75ACEE-A3C9-4B7B-9C14-098ABF472AF8}" type="sibTrans">
      <dgm:prSet/>
      <dgm:spPr/>
      <dgm:t>
        <a:bodyPr/>
        <a:lstStyle/>
        <a:p>
          <a:pPr>
            <a:lnSpc>
              <a:spcPct val="100000"/>
            </a:lnSpc>
          </a:pPr>
          <a:endParaRPr lang="en-US"/>
        </a:p>
      </dgm:t>
    </dgm:pt>
    <dgm:pt modelId="{2215784A-8DD0-40FD-BACA-A4B1DEB9A73E}">
      <dgm:prSet/>
      <dgm:spPr/>
      <dgm:t>
        <a:bodyPr/>
        <a:lstStyle/>
        <a:p>
          <a:pPr>
            <a:lnSpc>
              <a:spcPct val="100000"/>
            </a:lnSpc>
          </a:pPr>
          <a:r>
            <a:rPr lang="en-IN" dirty="0"/>
            <a:t>Communication being important part no one want to run out of balance and these leading would help in missing out the service blockages and helps in never ending customer lifetime with the brand.</a:t>
          </a:r>
          <a:endParaRPr lang="en-US" dirty="0"/>
        </a:p>
      </dgm:t>
    </dgm:pt>
    <dgm:pt modelId="{25CF3CCA-FB11-4883-8860-A9BF81895FF0}" cxnId="{4A53C664-1A2F-4909-9E32-BD4B73CD4E5B}" type="parTrans">
      <dgm:prSet/>
      <dgm:spPr/>
      <dgm:t>
        <a:bodyPr/>
        <a:lstStyle/>
        <a:p>
          <a:endParaRPr lang="en-US"/>
        </a:p>
      </dgm:t>
    </dgm:pt>
    <dgm:pt modelId="{81BB210D-2913-4944-ADAF-32A380BDFA98}" cxnId="{4A53C664-1A2F-4909-9E32-BD4B73CD4E5B}" type="sibTrans">
      <dgm:prSet/>
      <dgm:spPr/>
      <dgm:t>
        <a:bodyPr/>
        <a:lstStyle/>
        <a:p>
          <a:pPr>
            <a:lnSpc>
              <a:spcPct val="100000"/>
            </a:lnSpc>
          </a:pPr>
          <a:endParaRPr lang="en-US"/>
        </a:p>
      </dgm:t>
    </dgm:pt>
    <dgm:pt modelId="{D732ACF8-EF27-4C23-991F-8ACAE7FDEE6F}">
      <dgm:prSet/>
      <dgm:spPr/>
      <dgm:t>
        <a:bodyPr/>
        <a:lstStyle/>
        <a:p>
          <a:pPr>
            <a:lnSpc>
              <a:spcPct val="100000"/>
            </a:lnSpc>
          </a:pPr>
          <a:r>
            <a:rPr lang="en-US"/>
            <a:t>Focus is on providing their services and products to low-income families and poor customers that can help them in the need of hour. </a:t>
          </a:r>
        </a:p>
      </dgm:t>
    </dgm:pt>
    <dgm:pt modelId="{7D40BE56-5E48-4D79-A5CD-B03A8B65EEE6}" cxnId="{EB5A2111-60D2-43C3-A3FF-CCFAF4552F32}" type="parTrans">
      <dgm:prSet/>
      <dgm:spPr/>
      <dgm:t>
        <a:bodyPr/>
        <a:lstStyle/>
        <a:p>
          <a:endParaRPr lang="en-US"/>
        </a:p>
      </dgm:t>
    </dgm:pt>
    <dgm:pt modelId="{3D6A7BC3-B684-434F-AA3F-E42C22BF9E5D}" cxnId="{EB5A2111-60D2-43C3-A3FF-CCFAF4552F32}" type="sibTrans">
      <dgm:prSet/>
      <dgm:spPr/>
      <dgm:t>
        <a:bodyPr/>
        <a:lstStyle/>
        <a:p>
          <a:endParaRPr lang="en-US"/>
        </a:p>
      </dgm:t>
    </dgm:pt>
    <dgm:pt modelId="{D46CA54C-145D-4A75-9AAD-0F0532D6B251}" type="pres">
      <dgm:prSet presAssocID="{A385AC72-191C-41EF-A229-A37BC6E038C2}" presName="root" presStyleCnt="0">
        <dgm:presLayoutVars>
          <dgm:dir/>
          <dgm:resizeHandles val="exact"/>
        </dgm:presLayoutVars>
      </dgm:prSet>
      <dgm:spPr/>
    </dgm:pt>
    <dgm:pt modelId="{B6DD846D-3A8B-446A-9889-D208AFDA505A}" type="pres">
      <dgm:prSet presAssocID="{A385AC72-191C-41EF-A229-A37BC6E038C2}" presName="container" presStyleCnt="0">
        <dgm:presLayoutVars>
          <dgm:dir/>
          <dgm:resizeHandles val="exact"/>
        </dgm:presLayoutVars>
      </dgm:prSet>
      <dgm:spPr/>
    </dgm:pt>
    <dgm:pt modelId="{2C218F6A-A0C3-40EC-8E73-A3D0F0881469}" type="pres">
      <dgm:prSet presAssocID="{4B1CB9AC-FA64-4241-88FE-F81C8B4FCEFC}" presName="compNode" presStyleCnt="0"/>
      <dgm:spPr/>
    </dgm:pt>
    <dgm:pt modelId="{8BF90DB7-A1B0-487A-AF13-F8B047DE9D01}" type="pres">
      <dgm:prSet presAssocID="{4B1CB9AC-FA64-4241-88FE-F81C8B4FCEFC}" presName="iconBgRect" presStyleLbl="bgShp" presStyleIdx="0" presStyleCnt="4"/>
      <dgm:spPr/>
    </dgm:pt>
    <dgm:pt modelId="{C41F4B56-440E-44E8-9283-85DCF2349BAC}" type="pres">
      <dgm:prSet presAssocID="{4B1CB9AC-FA64-4241-88FE-F81C8B4FCEF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pt>
    <dgm:pt modelId="{3357FB9B-3917-45DB-A10C-8BEA27B6F6DE}" type="pres">
      <dgm:prSet presAssocID="{4B1CB9AC-FA64-4241-88FE-F81C8B4FCEFC}" presName="spaceRect" presStyleCnt="0"/>
      <dgm:spPr/>
    </dgm:pt>
    <dgm:pt modelId="{2058F50F-E53C-49BD-A85B-81A06CDF6718}" type="pres">
      <dgm:prSet presAssocID="{4B1CB9AC-FA64-4241-88FE-F81C8B4FCEFC}" presName="textRect" presStyleLbl="revTx" presStyleIdx="0" presStyleCnt="4">
        <dgm:presLayoutVars>
          <dgm:chMax val="1"/>
          <dgm:chPref val="1"/>
        </dgm:presLayoutVars>
      </dgm:prSet>
      <dgm:spPr/>
    </dgm:pt>
    <dgm:pt modelId="{62D80163-920A-4A65-8C97-A5C28E2F5010}" type="pres">
      <dgm:prSet presAssocID="{F75EA2BF-68BE-439D-B9A5-218FD5CE3839}" presName="sibTrans" presStyleLbl="sibTrans2D1" presStyleIdx="0" presStyleCnt="0"/>
      <dgm:spPr/>
    </dgm:pt>
    <dgm:pt modelId="{88820803-922A-47B0-8B68-EB56228C30A2}" type="pres">
      <dgm:prSet presAssocID="{105AF454-6AF9-441A-8543-69433F6628A1}" presName="compNode" presStyleCnt="0"/>
      <dgm:spPr/>
    </dgm:pt>
    <dgm:pt modelId="{85807940-2D51-4616-AFBE-3925E5E42452}" type="pres">
      <dgm:prSet presAssocID="{105AF454-6AF9-441A-8543-69433F6628A1}" presName="iconBgRect" presStyleLbl="bgShp" presStyleIdx="1" presStyleCnt="4"/>
      <dgm:spPr/>
    </dgm:pt>
    <dgm:pt modelId="{DAAF6AF1-216A-4214-AD4B-8A21C4929E83}" type="pres">
      <dgm:prSet presAssocID="{105AF454-6AF9-441A-8543-69433F6628A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pt>
    <dgm:pt modelId="{D19AE558-CA16-44AE-94D2-0F7E40C59D18}" type="pres">
      <dgm:prSet presAssocID="{105AF454-6AF9-441A-8543-69433F6628A1}" presName="spaceRect" presStyleCnt="0"/>
      <dgm:spPr/>
    </dgm:pt>
    <dgm:pt modelId="{87B530B1-4E84-47DD-B9C3-E997AD0273C6}" type="pres">
      <dgm:prSet presAssocID="{105AF454-6AF9-441A-8543-69433F6628A1}" presName="textRect" presStyleLbl="revTx" presStyleIdx="1" presStyleCnt="4">
        <dgm:presLayoutVars>
          <dgm:chMax val="1"/>
          <dgm:chPref val="1"/>
        </dgm:presLayoutVars>
      </dgm:prSet>
      <dgm:spPr/>
    </dgm:pt>
    <dgm:pt modelId="{DFFDE199-2662-4D28-B1C8-CC982796F468}" type="pres">
      <dgm:prSet presAssocID="{59307F4F-BD17-4CF6-86EF-EFA04B26B0BD}" presName="sibTrans" presStyleLbl="sibTrans2D1" presStyleIdx="0" presStyleCnt="0"/>
      <dgm:spPr/>
    </dgm:pt>
    <dgm:pt modelId="{0CEDA9A7-14AE-470A-821C-4EA27F96680E}" type="pres">
      <dgm:prSet presAssocID="{2215784A-8DD0-40FD-BACA-A4B1DEB9A73E}" presName="compNode" presStyleCnt="0"/>
      <dgm:spPr/>
    </dgm:pt>
    <dgm:pt modelId="{876F0EAE-5D82-4ED5-BCFE-DD2B3473E2A2}" type="pres">
      <dgm:prSet presAssocID="{2215784A-8DD0-40FD-BACA-A4B1DEB9A73E}" presName="iconBgRect" presStyleLbl="bgShp" presStyleIdx="2" presStyleCnt="4"/>
      <dgm:spPr/>
    </dgm:pt>
    <dgm:pt modelId="{D425A0D6-47CE-4189-8CB4-D65D6A7D247A}" type="pres">
      <dgm:prSet presAssocID="{2215784A-8DD0-40FD-BACA-A4B1DEB9A73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pt>
    <dgm:pt modelId="{8B8DF994-E67F-4F3E-BD8C-B906FE39A084}" type="pres">
      <dgm:prSet presAssocID="{2215784A-8DD0-40FD-BACA-A4B1DEB9A73E}" presName="spaceRect" presStyleCnt="0"/>
      <dgm:spPr/>
    </dgm:pt>
    <dgm:pt modelId="{D764A0B2-7C13-42DD-A2A4-58E8400BECE4}" type="pres">
      <dgm:prSet presAssocID="{2215784A-8DD0-40FD-BACA-A4B1DEB9A73E}" presName="textRect" presStyleLbl="revTx" presStyleIdx="2" presStyleCnt="4">
        <dgm:presLayoutVars>
          <dgm:chMax val="1"/>
          <dgm:chPref val="1"/>
        </dgm:presLayoutVars>
      </dgm:prSet>
      <dgm:spPr/>
    </dgm:pt>
    <dgm:pt modelId="{5F3BB80F-A441-46A1-A00E-75738755DFFC}" type="pres">
      <dgm:prSet presAssocID="{81BB210D-2913-4944-ADAF-32A380BDFA98}" presName="sibTrans" presStyleLbl="sibTrans2D1" presStyleIdx="0" presStyleCnt="0"/>
      <dgm:spPr/>
    </dgm:pt>
    <dgm:pt modelId="{2C43FA69-45B1-438F-B058-CFA727A5C224}" type="pres">
      <dgm:prSet presAssocID="{D732ACF8-EF27-4C23-991F-8ACAE7FDEE6F}" presName="compNode" presStyleCnt="0"/>
      <dgm:spPr/>
    </dgm:pt>
    <dgm:pt modelId="{EAB2E38A-427E-442A-88A9-CFF7E4D7D1FC}" type="pres">
      <dgm:prSet presAssocID="{D732ACF8-EF27-4C23-991F-8ACAE7FDEE6F}" presName="iconBgRect" presStyleLbl="bgShp" presStyleIdx="3" presStyleCnt="4"/>
      <dgm:spPr/>
    </dgm:pt>
    <dgm:pt modelId="{2BF06E37-2441-4619-A341-10F342E383AF}" type="pres">
      <dgm:prSet presAssocID="{D732ACF8-EF27-4C23-991F-8ACAE7FDEE6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pt>
    <dgm:pt modelId="{8833571D-7305-4B75-9109-895CCF80658E}" type="pres">
      <dgm:prSet presAssocID="{D732ACF8-EF27-4C23-991F-8ACAE7FDEE6F}" presName="spaceRect" presStyleCnt="0"/>
      <dgm:spPr/>
    </dgm:pt>
    <dgm:pt modelId="{22BFD890-4F80-4507-9E5C-FA900C831DC2}" type="pres">
      <dgm:prSet presAssocID="{D732ACF8-EF27-4C23-991F-8ACAE7FDEE6F}" presName="textRect" presStyleLbl="revTx" presStyleIdx="3" presStyleCnt="4">
        <dgm:presLayoutVars>
          <dgm:chMax val="1"/>
          <dgm:chPref val="1"/>
        </dgm:presLayoutVars>
      </dgm:prSet>
      <dgm:spPr/>
    </dgm:pt>
  </dgm:ptLst>
  <dgm:cxnLst>
    <dgm:cxn modelId="{EB5A2111-60D2-43C3-A3FF-CCFAF4552F32}" srcId="{A385AC72-191C-41EF-A229-A37BC6E038C2}" destId="{D732ACF8-EF27-4C23-991F-8ACAE7FDEE6F}" srcOrd="3" destOrd="0" parTransId="{7D40BE56-5E48-4D79-A5CD-B03A8B65EEE6}" sibTransId="{3D6A7BC3-B684-434F-AA3F-E42C22BF9E5D}"/>
    <dgm:cxn modelId="{F083912E-CC29-4604-BF73-5D0DF6EC5567}" type="presOf" srcId="{105AF454-6AF9-441A-8543-69433F6628A1}" destId="{87B530B1-4E84-47DD-B9C3-E997AD0273C6}" srcOrd="0" destOrd="0" presId="urn:microsoft.com/office/officeart/2018/2/layout/IconCircleList"/>
    <dgm:cxn modelId="{806BFA38-8BDA-40A4-A7D0-2DDB4FECD921}" type="presOf" srcId="{2215784A-8DD0-40FD-BACA-A4B1DEB9A73E}" destId="{D764A0B2-7C13-42DD-A2A4-58E8400BECE4}" srcOrd="0" destOrd="0" presId="urn:microsoft.com/office/officeart/2018/2/layout/IconCircleList"/>
    <dgm:cxn modelId="{E2146639-66CE-4064-871B-A10715B4583A}" type="presOf" srcId="{81BB210D-2913-4944-ADAF-32A380BDFA98}" destId="{5F3BB80F-A441-46A1-A00E-75738755DFFC}" srcOrd="0" destOrd="0" presId="urn:microsoft.com/office/officeart/2018/2/layout/IconCircleList"/>
    <dgm:cxn modelId="{1103115C-4062-4935-AAAF-840D019D67A3}" type="presOf" srcId="{59307F4F-BD17-4CF6-86EF-EFA04B26B0BD}" destId="{DFFDE199-2662-4D28-B1C8-CC982796F468}" srcOrd="0" destOrd="0" presId="urn:microsoft.com/office/officeart/2018/2/layout/IconCircleList"/>
    <dgm:cxn modelId="{4A53C664-1A2F-4909-9E32-BD4B73CD4E5B}" srcId="{A385AC72-191C-41EF-A229-A37BC6E038C2}" destId="{2215784A-8DD0-40FD-BACA-A4B1DEB9A73E}" srcOrd="2" destOrd="0" parTransId="{25CF3CCA-FB11-4883-8860-A9BF81895FF0}" sibTransId="{81BB210D-2913-4944-ADAF-32A380BDFA98}"/>
    <dgm:cxn modelId="{6D3D2A82-6F92-45C1-8A73-201D7DFC317F}" type="presOf" srcId="{4B1CB9AC-FA64-4241-88FE-F81C8B4FCEFC}" destId="{2058F50F-E53C-49BD-A85B-81A06CDF6718}" srcOrd="0" destOrd="0" presId="urn:microsoft.com/office/officeart/2018/2/layout/IconCircleList"/>
    <dgm:cxn modelId="{59AE3295-264E-4037-AADC-01EF22878D2B}" srcId="{A385AC72-191C-41EF-A229-A37BC6E038C2}" destId="{4B1CB9AC-FA64-4241-88FE-F81C8B4FCEFC}" srcOrd="0" destOrd="0" parTransId="{1FDCF362-FA05-45DA-AE38-31F1EF52D91F}" sibTransId="{F75EA2BF-68BE-439D-B9A5-218FD5CE3839}"/>
    <dgm:cxn modelId="{C02CB29C-FBD7-4493-94B9-B374784487AB}" type="presOf" srcId="{D732ACF8-EF27-4C23-991F-8ACAE7FDEE6F}" destId="{22BFD890-4F80-4507-9E5C-FA900C831DC2}" srcOrd="0" destOrd="0" presId="urn:microsoft.com/office/officeart/2018/2/layout/IconCircleList"/>
    <dgm:cxn modelId="{1DDEFBC3-FC6C-487B-8635-ECD44DB40E12}" type="presOf" srcId="{F75EA2BF-68BE-439D-B9A5-218FD5CE3839}" destId="{62D80163-920A-4A65-8C97-A5C28E2F5010}" srcOrd="0" destOrd="0" presId="urn:microsoft.com/office/officeart/2018/2/layout/IconCircleList"/>
    <dgm:cxn modelId="{E40D41DE-B8F3-4922-9EF1-69005E9AAB91}" type="presOf" srcId="{A385AC72-191C-41EF-A229-A37BC6E038C2}" destId="{D46CA54C-145D-4A75-9AAD-0F0532D6B251}" srcOrd="0" destOrd="0" presId="urn:microsoft.com/office/officeart/2018/2/layout/IconCircleList"/>
    <dgm:cxn modelId="{0D75ACEE-A3C9-4B7B-9C14-098ABF472AF8}" srcId="{A385AC72-191C-41EF-A229-A37BC6E038C2}" destId="{105AF454-6AF9-441A-8543-69433F6628A1}" srcOrd="1" destOrd="0" parTransId="{3F28914D-B203-4CA9-B6B4-D3F142A65116}" sibTransId="{59307F4F-BD17-4CF6-86EF-EFA04B26B0BD}"/>
    <dgm:cxn modelId="{22F18C85-273D-47E5-9F05-F08AC0ECD0D7}" type="presParOf" srcId="{D46CA54C-145D-4A75-9AAD-0F0532D6B251}" destId="{B6DD846D-3A8B-446A-9889-D208AFDA505A}" srcOrd="0" destOrd="0" presId="urn:microsoft.com/office/officeart/2018/2/layout/IconCircleList"/>
    <dgm:cxn modelId="{48A46E09-9A05-4F0D-964B-B3960FA6970E}" type="presParOf" srcId="{B6DD846D-3A8B-446A-9889-D208AFDA505A}" destId="{2C218F6A-A0C3-40EC-8E73-A3D0F0881469}" srcOrd="0" destOrd="0" presId="urn:microsoft.com/office/officeart/2018/2/layout/IconCircleList"/>
    <dgm:cxn modelId="{0EB2E7E6-B8C7-4B14-AD6B-6F2309D63898}" type="presParOf" srcId="{2C218F6A-A0C3-40EC-8E73-A3D0F0881469}" destId="{8BF90DB7-A1B0-487A-AF13-F8B047DE9D01}" srcOrd="0" destOrd="0" presId="urn:microsoft.com/office/officeart/2018/2/layout/IconCircleList"/>
    <dgm:cxn modelId="{16477E08-B212-4F00-9649-0E1D379EF2CB}" type="presParOf" srcId="{2C218F6A-A0C3-40EC-8E73-A3D0F0881469}" destId="{C41F4B56-440E-44E8-9283-85DCF2349BAC}" srcOrd="1" destOrd="0" presId="urn:microsoft.com/office/officeart/2018/2/layout/IconCircleList"/>
    <dgm:cxn modelId="{9D8DA52D-CE7E-4953-ADC9-814A53A55EE9}" type="presParOf" srcId="{2C218F6A-A0C3-40EC-8E73-A3D0F0881469}" destId="{3357FB9B-3917-45DB-A10C-8BEA27B6F6DE}" srcOrd="2" destOrd="0" presId="urn:microsoft.com/office/officeart/2018/2/layout/IconCircleList"/>
    <dgm:cxn modelId="{98DB4DE5-44B8-4910-A61B-C6D0E49BD2BD}" type="presParOf" srcId="{2C218F6A-A0C3-40EC-8E73-A3D0F0881469}" destId="{2058F50F-E53C-49BD-A85B-81A06CDF6718}" srcOrd="3" destOrd="0" presId="urn:microsoft.com/office/officeart/2018/2/layout/IconCircleList"/>
    <dgm:cxn modelId="{10D410A8-A6A4-4422-BEEB-1539A98F4377}" type="presParOf" srcId="{B6DD846D-3A8B-446A-9889-D208AFDA505A}" destId="{62D80163-920A-4A65-8C97-A5C28E2F5010}" srcOrd="1" destOrd="0" presId="urn:microsoft.com/office/officeart/2018/2/layout/IconCircleList"/>
    <dgm:cxn modelId="{CAD913A6-0E40-4BF7-962A-5015F014E6FD}" type="presParOf" srcId="{B6DD846D-3A8B-446A-9889-D208AFDA505A}" destId="{88820803-922A-47B0-8B68-EB56228C30A2}" srcOrd="2" destOrd="0" presId="urn:microsoft.com/office/officeart/2018/2/layout/IconCircleList"/>
    <dgm:cxn modelId="{990B76CA-55B5-4E8B-9DE2-354BB994E660}" type="presParOf" srcId="{88820803-922A-47B0-8B68-EB56228C30A2}" destId="{85807940-2D51-4616-AFBE-3925E5E42452}" srcOrd="0" destOrd="0" presId="urn:microsoft.com/office/officeart/2018/2/layout/IconCircleList"/>
    <dgm:cxn modelId="{BA29B3FC-4454-4E6F-9388-22201FACE02A}" type="presParOf" srcId="{88820803-922A-47B0-8B68-EB56228C30A2}" destId="{DAAF6AF1-216A-4214-AD4B-8A21C4929E83}" srcOrd="1" destOrd="0" presId="urn:microsoft.com/office/officeart/2018/2/layout/IconCircleList"/>
    <dgm:cxn modelId="{2F8A02BA-1483-4D0C-A692-8D88999F7B7A}" type="presParOf" srcId="{88820803-922A-47B0-8B68-EB56228C30A2}" destId="{D19AE558-CA16-44AE-94D2-0F7E40C59D18}" srcOrd="2" destOrd="0" presId="urn:microsoft.com/office/officeart/2018/2/layout/IconCircleList"/>
    <dgm:cxn modelId="{AFEA3C70-60A7-452C-8126-9B7149CCD485}" type="presParOf" srcId="{88820803-922A-47B0-8B68-EB56228C30A2}" destId="{87B530B1-4E84-47DD-B9C3-E997AD0273C6}" srcOrd="3" destOrd="0" presId="urn:microsoft.com/office/officeart/2018/2/layout/IconCircleList"/>
    <dgm:cxn modelId="{507EA1AD-8E8B-47F4-ABB4-AA6377AEFB70}" type="presParOf" srcId="{B6DD846D-3A8B-446A-9889-D208AFDA505A}" destId="{DFFDE199-2662-4D28-B1C8-CC982796F468}" srcOrd="3" destOrd="0" presId="urn:microsoft.com/office/officeart/2018/2/layout/IconCircleList"/>
    <dgm:cxn modelId="{47FDE0B6-1F66-4F0B-82DD-7AD080F52E54}" type="presParOf" srcId="{B6DD846D-3A8B-446A-9889-D208AFDA505A}" destId="{0CEDA9A7-14AE-470A-821C-4EA27F96680E}" srcOrd="4" destOrd="0" presId="urn:microsoft.com/office/officeart/2018/2/layout/IconCircleList"/>
    <dgm:cxn modelId="{B85FD2F8-20B6-437F-B56F-EC3C3055F29A}" type="presParOf" srcId="{0CEDA9A7-14AE-470A-821C-4EA27F96680E}" destId="{876F0EAE-5D82-4ED5-BCFE-DD2B3473E2A2}" srcOrd="0" destOrd="0" presId="urn:microsoft.com/office/officeart/2018/2/layout/IconCircleList"/>
    <dgm:cxn modelId="{576AB984-6D19-4DC6-B24F-44D54AFA0F3A}" type="presParOf" srcId="{0CEDA9A7-14AE-470A-821C-4EA27F96680E}" destId="{D425A0D6-47CE-4189-8CB4-D65D6A7D247A}" srcOrd="1" destOrd="0" presId="urn:microsoft.com/office/officeart/2018/2/layout/IconCircleList"/>
    <dgm:cxn modelId="{920C6733-3440-49D7-91C6-582EC7D1DBBA}" type="presParOf" srcId="{0CEDA9A7-14AE-470A-821C-4EA27F96680E}" destId="{8B8DF994-E67F-4F3E-BD8C-B906FE39A084}" srcOrd="2" destOrd="0" presId="urn:microsoft.com/office/officeart/2018/2/layout/IconCircleList"/>
    <dgm:cxn modelId="{EB099E3D-ED0B-435A-97BA-B5CE95E791A2}" type="presParOf" srcId="{0CEDA9A7-14AE-470A-821C-4EA27F96680E}" destId="{D764A0B2-7C13-42DD-A2A4-58E8400BECE4}" srcOrd="3" destOrd="0" presId="urn:microsoft.com/office/officeart/2018/2/layout/IconCircleList"/>
    <dgm:cxn modelId="{0E4028AC-B302-436A-A92C-86FEA3742959}" type="presParOf" srcId="{B6DD846D-3A8B-446A-9889-D208AFDA505A}" destId="{5F3BB80F-A441-46A1-A00E-75738755DFFC}" srcOrd="5" destOrd="0" presId="urn:microsoft.com/office/officeart/2018/2/layout/IconCircleList"/>
    <dgm:cxn modelId="{6B871333-571B-433D-B859-306F66DAF670}" type="presParOf" srcId="{B6DD846D-3A8B-446A-9889-D208AFDA505A}" destId="{2C43FA69-45B1-438F-B058-CFA727A5C224}" srcOrd="6" destOrd="0" presId="urn:microsoft.com/office/officeart/2018/2/layout/IconCircleList"/>
    <dgm:cxn modelId="{09D160E4-B86A-4F05-8F52-1855D61CAB4F}" type="presParOf" srcId="{2C43FA69-45B1-438F-B058-CFA727A5C224}" destId="{EAB2E38A-427E-442A-88A9-CFF7E4D7D1FC}" srcOrd="0" destOrd="0" presId="urn:microsoft.com/office/officeart/2018/2/layout/IconCircleList"/>
    <dgm:cxn modelId="{7309E7E4-A7F8-4AD2-AECB-97313A4C33A2}" type="presParOf" srcId="{2C43FA69-45B1-438F-B058-CFA727A5C224}" destId="{2BF06E37-2441-4619-A341-10F342E383AF}" srcOrd="1" destOrd="0" presId="urn:microsoft.com/office/officeart/2018/2/layout/IconCircleList"/>
    <dgm:cxn modelId="{1B3C7471-16FF-44CF-8E1A-D83F370E7CA1}" type="presParOf" srcId="{2C43FA69-45B1-438F-B058-CFA727A5C224}" destId="{8833571D-7305-4B75-9109-895CCF80658E}" srcOrd="2" destOrd="0" presId="urn:microsoft.com/office/officeart/2018/2/layout/IconCircleList"/>
    <dgm:cxn modelId="{C28E779B-0CA5-4670-99C1-B664D3942B8B}" type="presParOf" srcId="{2C43FA69-45B1-438F-B058-CFA727A5C224}" destId="{22BFD890-4F80-4507-9E5C-FA900C831DC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973306-0E7F-4F9A-A0DB-79129C64741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1800958-F0C7-4128-A50D-A6867640E637}">
      <dgm:prSet/>
      <dgm:spPr/>
      <dgm:t>
        <a:bodyPr/>
        <a:lstStyle/>
        <a:p>
          <a:pPr>
            <a:lnSpc>
              <a:spcPct val="100000"/>
            </a:lnSpc>
          </a:pPr>
          <a:r>
            <a:rPr lang="en-IN" b="1">
              <a:latin typeface="Times New Roman" panose="02020603050405020304" pitchFamily="18" charset="0"/>
              <a:cs typeface="Times New Roman" panose="02020603050405020304" pitchFamily="18" charset="0"/>
            </a:rPr>
            <a:t>Ensuring outliers are treated properly, pca will perform and dataset is ready for model testing.</a:t>
          </a:r>
          <a:endParaRPr lang="en-US" b="1">
            <a:latin typeface="Times New Roman" panose="02020603050405020304" pitchFamily="18" charset="0"/>
            <a:cs typeface="Times New Roman" panose="02020603050405020304" pitchFamily="18" charset="0"/>
          </a:endParaRPr>
        </a:p>
      </dgm:t>
    </dgm:pt>
    <dgm:pt modelId="{B5357DF6-3EB3-4A4A-9EBC-1C34BE376C2A}" cxnId="{0EF41716-8673-4AC2-B975-4497CCA5D049}" type="parTrans">
      <dgm:prSet/>
      <dgm:spPr/>
      <dgm:t>
        <a:bodyPr/>
        <a:lstStyle/>
        <a:p>
          <a:endParaRPr lang="en-US">
            <a:latin typeface="Times New Roman" panose="02020603050405020304" pitchFamily="18" charset="0"/>
            <a:cs typeface="Times New Roman" panose="02020603050405020304" pitchFamily="18" charset="0"/>
          </a:endParaRPr>
        </a:p>
      </dgm:t>
    </dgm:pt>
    <dgm:pt modelId="{DD4B17DC-4E8E-4C6F-B2E3-B34DC57154A7}" cxnId="{0EF41716-8673-4AC2-B975-4497CCA5D049}" type="sibTrans">
      <dgm:prSet phldrT="01"/>
      <dgm:spPr/>
      <dgm:t>
        <a:bodyPr/>
        <a:lstStyle/>
        <a:p>
          <a:endParaRPr lang="en-US">
            <a:latin typeface="Times New Roman" panose="02020603050405020304" pitchFamily="18" charset="0"/>
            <a:cs typeface="Times New Roman" panose="02020603050405020304" pitchFamily="18" charset="0"/>
          </a:endParaRPr>
        </a:p>
      </dgm:t>
    </dgm:pt>
    <dgm:pt modelId="{4689F0CE-EB1E-4E28-8686-FF57F4EA0AB0}">
      <dgm:prSet/>
      <dgm:spPr/>
      <dgm:t>
        <a:bodyPr/>
        <a:lstStyle/>
        <a:p>
          <a:pPr>
            <a:lnSpc>
              <a:spcPct val="100000"/>
            </a:lnSpc>
          </a:pPr>
          <a:r>
            <a:rPr lang="en-IN" b="1">
              <a:latin typeface="Times New Roman" panose="02020603050405020304" pitchFamily="18" charset="0"/>
              <a:cs typeface="Times New Roman" panose="02020603050405020304" pitchFamily="18" charset="0"/>
            </a:rPr>
            <a:t>X and Y variables are assigned with Independent data  and Target data.</a:t>
          </a:r>
          <a:endParaRPr lang="en-US" b="1">
            <a:latin typeface="Times New Roman" panose="02020603050405020304" pitchFamily="18" charset="0"/>
            <a:cs typeface="Times New Roman" panose="02020603050405020304" pitchFamily="18" charset="0"/>
          </a:endParaRPr>
        </a:p>
      </dgm:t>
    </dgm:pt>
    <dgm:pt modelId="{445CD82C-CED0-48A0-83AE-FD5D5CAE3B8F}" cxnId="{18BD5182-26AA-4EFE-AB54-2323F4BB2B26}" type="parTrans">
      <dgm:prSet/>
      <dgm:spPr/>
      <dgm:t>
        <a:bodyPr/>
        <a:lstStyle/>
        <a:p>
          <a:endParaRPr lang="en-US">
            <a:latin typeface="Times New Roman" panose="02020603050405020304" pitchFamily="18" charset="0"/>
            <a:cs typeface="Times New Roman" panose="02020603050405020304" pitchFamily="18" charset="0"/>
          </a:endParaRPr>
        </a:p>
      </dgm:t>
    </dgm:pt>
    <dgm:pt modelId="{39157BA3-8DFD-4F2D-B6F6-A0FD19B47172}" cxnId="{18BD5182-26AA-4EFE-AB54-2323F4BB2B26}" type="sibTrans">
      <dgm:prSet phldrT="02"/>
      <dgm:spPr/>
      <dgm:t>
        <a:bodyPr/>
        <a:lstStyle/>
        <a:p>
          <a:endParaRPr lang="en-US">
            <a:latin typeface="Times New Roman" panose="02020603050405020304" pitchFamily="18" charset="0"/>
            <a:cs typeface="Times New Roman" panose="02020603050405020304" pitchFamily="18" charset="0"/>
          </a:endParaRPr>
        </a:p>
      </dgm:t>
    </dgm:pt>
    <dgm:pt modelId="{13082CA7-3183-42DC-B897-1F108F2A69F0}">
      <dgm:prSet/>
      <dgm:spPr/>
      <dgm:t>
        <a:bodyPr/>
        <a:lstStyle/>
        <a:p>
          <a:pPr>
            <a:lnSpc>
              <a:spcPct val="100000"/>
            </a:lnSpc>
          </a:pPr>
          <a:r>
            <a:rPr lang="en-IN" b="1">
              <a:latin typeface="Times New Roman" panose="02020603050405020304" pitchFamily="18" charset="0"/>
              <a:cs typeface="Times New Roman" panose="02020603050405020304" pitchFamily="18" charset="0"/>
            </a:rPr>
            <a:t>Import libraries like sk.learn linear model, Decision Tree, Random Forest Regressor and other libraries.</a:t>
          </a:r>
          <a:endParaRPr lang="en-US" b="1">
            <a:latin typeface="Times New Roman" panose="02020603050405020304" pitchFamily="18" charset="0"/>
            <a:cs typeface="Times New Roman" panose="02020603050405020304" pitchFamily="18" charset="0"/>
          </a:endParaRPr>
        </a:p>
      </dgm:t>
    </dgm:pt>
    <dgm:pt modelId="{DFECD596-E4B9-4EED-847E-7AF0C10166CF}" cxnId="{35BA9C2D-0878-4C52-8C21-DC52925BC8D6}" type="parTrans">
      <dgm:prSet/>
      <dgm:spPr/>
      <dgm:t>
        <a:bodyPr/>
        <a:lstStyle/>
        <a:p>
          <a:endParaRPr lang="en-US">
            <a:latin typeface="Times New Roman" panose="02020603050405020304" pitchFamily="18" charset="0"/>
            <a:cs typeface="Times New Roman" panose="02020603050405020304" pitchFamily="18" charset="0"/>
          </a:endParaRPr>
        </a:p>
      </dgm:t>
    </dgm:pt>
    <dgm:pt modelId="{E4FAA4F8-4308-4D8F-9D3B-213B4B22656B}" cxnId="{35BA9C2D-0878-4C52-8C21-DC52925BC8D6}" type="sibTrans">
      <dgm:prSet phldrT="03"/>
      <dgm:spPr/>
      <dgm:t>
        <a:bodyPr/>
        <a:lstStyle/>
        <a:p>
          <a:endParaRPr lang="en-US">
            <a:latin typeface="Times New Roman" panose="02020603050405020304" pitchFamily="18" charset="0"/>
            <a:cs typeface="Times New Roman" panose="02020603050405020304" pitchFamily="18" charset="0"/>
          </a:endParaRPr>
        </a:p>
      </dgm:t>
    </dgm:pt>
    <dgm:pt modelId="{0EFB3C03-EE4F-4166-8E13-C874B5674045}" type="pres">
      <dgm:prSet presAssocID="{E0973306-0E7F-4F9A-A0DB-79129C647417}" presName="root" presStyleCnt="0">
        <dgm:presLayoutVars>
          <dgm:dir/>
          <dgm:resizeHandles val="exact"/>
        </dgm:presLayoutVars>
      </dgm:prSet>
      <dgm:spPr/>
    </dgm:pt>
    <dgm:pt modelId="{679A764B-E655-47AF-A7D4-A4E1CF3776D0}" type="pres">
      <dgm:prSet presAssocID="{51800958-F0C7-4128-A50D-A6867640E637}" presName="compNode" presStyleCnt="0"/>
      <dgm:spPr/>
    </dgm:pt>
    <dgm:pt modelId="{E5E48801-520D-405B-A529-0349B83F1904}" type="pres">
      <dgm:prSet presAssocID="{51800958-F0C7-4128-A50D-A6867640E637}" presName="bgRect" presStyleLbl="bgShp" presStyleIdx="0" presStyleCnt="3"/>
      <dgm:spPr/>
    </dgm:pt>
    <dgm:pt modelId="{AA43A667-6CF8-4E0B-914D-CE9FF21B00D9}" type="pres">
      <dgm:prSet presAssocID="{51800958-F0C7-4128-A50D-A6867640E63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pt>
    <dgm:pt modelId="{108C6A98-2CBA-4BAE-A3C4-2F1525A878AC}" type="pres">
      <dgm:prSet presAssocID="{51800958-F0C7-4128-A50D-A6867640E637}" presName="spaceRect" presStyleCnt="0"/>
      <dgm:spPr/>
    </dgm:pt>
    <dgm:pt modelId="{8A5D5AA1-098A-4E9F-B40E-552D1B0E7E9D}" type="pres">
      <dgm:prSet presAssocID="{51800958-F0C7-4128-A50D-A6867640E637}" presName="parTx" presStyleLbl="revTx" presStyleIdx="0" presStyleCnt="3">
        <dgm:presLayoutVars>
          <dgm:chMax val="0"/>
          <dgm:chPref val="0"/>
        </dgm:presLayoutVars>
      </dgm:prSet>
      <dgm:spPr/>
    </dgm:pt>
    <dgm:pt modelId="{D4594973-DEF0-4DE7-9652-713393E98CAD}" type="pres">
      <dgm:prSet presAssocID="{DD4B17DC-4E8E-4C6F-B2E3-B34DC57154A7}" presName="sibTrans" presStyleCnt="0"/>
      <dgm:spPr/>
    </dgm:pt>
    <dgm:pt modelId="{9385F2AB-42CA-4DD4-812B-726990933583}" type="pres">
      <dgm:prSet presAssocID="{4689F0CE-EB1E-4E28-8686-FF57F4EA0AB0}" presName="compNode" presStyleCnt="0"/>
      <dgm:spPr/>
    </dgm:pt>
    <dgm:pt modelId="{C9E51FEE-8022-4571-ACCA-EF2D905079FF}" type="pres">
      <dgm:prSet presAssocID="{4689F0CE-EB1E-4E28-8686-FF57F4EA0AB0}" presName="bgRect" presStyleLbl="bgShp" presStyleIdx="1" presStyleCnt="3"/>
      <dgm:spPr/>
    </dgm:pt>
    <dgm:pt modelId="{495EDEFE-81A5-457E-BD5E-5B10877F4C64}" type="pres">
      <dgm:prSet presAssocID="{4689F0CE-EB1E-4E28-8686-FF57F4EA0AB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pt>
    <dgm:pt modelId="{D418D1E1-3B19-407D-BC5E-FD053E64EB47}" type="pres">
      <dgm:prSet presAssocID="{4689F0CE-EB1E-4E28-8686-FF57F4EA0AB0}" presName="spaceRect" presStyleCnt="0"/>
      <dgm:spPr/>
    </dgm:pt>
    <dgm:pt modelId="{E3A10890-E47D-442D-8084-CF8652BD9B15}" type="pres">
      <dgm:prSet presAssocID="{4689F0CE-EB1E-4E28-8686-FF57F4EA0AB0}" presName="parTx" presStyleLbl="revTx" presStyleIdx="1" presStyleCnt="3">
        <dgm:presLayoutVars>
          <dgm:chMax val="0"/>
          <dgm:chPref val="0"/>
        </dgm:presLayoutVars>
      </dgm:prSet>
      <dgm:spPr/>
    </dgm:pt>
    <dgm:pt modelId="{6BE2ED38-2BAA-4790-8F8C-F8F22E389FD9}" type="pres">
      <dgm:prSet presAssocID="{39157BA3-8DFD-4F2D-B6F6-A0FD19B47172}" presName="sibTrans" presStyleCnt="0"/>
      <dgm:spPr/>
    </dgm:pt>
    <dgm:pt modelId="{FACE97A7-1028-4C5C-B254-76D846314194}" type="pres">
      <dgm:prSet presAssocID="{13082CA7-3183-42DC-B897-1F108F2A69F0}" presName="compNode" presStyleCnt="0"/>
      <dgm:spPr/>
    </dgm:pt>
    <dgm:pt modelId="{1AB4EE7E-1983-4980-A722-1FB38DDDEFC6}" type="pres">
      <dgm:prSet presAssocID="{13082CA7-3183-42DC-B897-1F108F2A69F0}" presName="bgRect" presStyleLbl="bgShp" presStyleIdx="2" presStyleCnt="3"/>
      <dgm:spPr/>
    </dgm:pt>
    <dgm:pt modelId="{F30F4577-DC28-4058-86EF-B42D8E0B4CAB}" type="pres">
      <dgm:prSet presAssocID="{13082CA7-3183-42DC-B897-1F108F2A69F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pt>
    <dgm:pt modelId="{B08835EE-4362-441A-A1F3-75BF1CBC023D}" type="pres">
      <dgm:prSet presAssocID="{13082CA7-3183-42DC-B897-1F108F2A69F0}" presName="spaceRect" presStyleCnt="0"/>
      <dgm:spPr/>
    </dgm:pt>
    <dgm:pt modelId="{6C3BEA26-0B0B-4813-8A26-51537B22DDB4}" type="pres">
      <dgm:prSet presAssocID="{13082CA7-3183-42DC-B897-1F108F2A69F0}" presName="parTx" presStyleLbl="revTx" presStyleIdx="2" presStyleCnt="3">
        <dgm:presLayoutVars>
          <dgm:chMax val="0"/>
          <dgm:chPref val="0"/>
        </dgm:presLayoutVars>
      </dgm:prSet>
      <dgm:spPr/>
    </dgm:pt>
  </dgm:ptLst>
  <dgm:cxnLst>
    <dgm:cxn modelId="{0EF41716-8673-4AC2-B975-4497CCA5D049}" srcId="{E0973306-0E7F-4F9A-A0DB-79129C647417}" destId="{51800958-F0C7-4128-A50D-A6867640E637}" srcOrd="0" destOrd="0" parTransId="{B5357DF6-3EB3-4A4A-9EBC-1C34BE376C2A}" sibTransId="{DD4B17DC-4E8E-4C6F-B2E3-B34DC57154A7}"/>
    <dgm:cxn modelId="{35BA9C2D-0878-4C52-8C21-DC52925BC8D6}" srcId="{E0973306-0E7F-4F9A-A0DB-79129C647417}" destId="{13082CA7-3183-42DC-B897-1F108F2A69F0}" srcOrd="2" destOrd="0" parTransId="{DFECD596-E4B9-4EED-847E-7AF0C10166CF}" sibTransId="{E4FAA4F8-4308-4D8F-9D3B-213B4B22656B}"/>
    <dgm:cxn modelId="{8394AC76-C504-4412-98CC-95351FA5623D}" type="presOf" srcId="{4689F0CE-EB1E-4E28-8686-FF57F4EA0AB0}" destId="{E3A10890-E47D-442D-8084-CF8652BD9B15}" srcOrd="0" destOrd="0" presId="urn:microsoft.com/office/officeart/2018/2/layout/IconVerticalSolidList"/>
    <dgm:cxn modelId="{18BD5182-26AA-4EFE-AB54-2323F4BB2B26}" srcId="{E0973306-0E7F-4F9A-A0DB-79129C647417}" destId="{4689F0CE-EB1E-4E28-8686-FF57F4EA0AB0}" srcOrd="1" destOrd="0" parTransId="{445CD82C-CED0-48A0-83AE-FD5D5CAE3B8F}" sibTransId="{39157BA3-8DFD-4F2D-B6F6-A0FD19B47172}"/>
    <dgm:cxn modelId="{047119DC-C0F8-4944-AC51-D082BEE26F02}" type="presOf" srcId="{51800958-F0C7-4128-A50D-A6867640E637}" destId="{8A5D5AA1-098A-4E9F-B40E-552D1B0E7E9D}" srcOrd="0" destOrd="0" presId="urn:microsoft.com/office/officeart/2018/2/layout/IconVerticalSolidList"/>
    <dgm:cxn modelId="{96464CE4-3770-42FC-8632-AA55A5192A9F}" type="presOf" srcId="{E0973306-0E7F-4F9A-A0DB-79129C647417}" destId="{0EFB3C03-EE4F-4166-8E13-C874B5674045}" srcOrd="0" destOrd="0" presId="urn:microsoft.com/office/officeart/2018/2/layout/IconVerticalSolidList"/>
    <dgm:cxn modelId="{250733EB-CEFC-4627-8FB6-6569D3E1A32D}" type="presOf" srcId="{13082CA7-3183-42DC-B897-1F108F2A69F0}" destId="{6C3BEA26-0B0B-4813-8A26-51537B22DDB4}" srcOrd="0" destOrd="0" presId="urn:microsoft.com/office/officeart/2018/2/layout/IconVerticalSolidList"/>
    <dgm:cxn modelId="{8A2DD58F-5017-4AB3-8764-FFE39CC9FA13}" type="presParOf" srcId="{0EFB3C03-EE4F-4166-8E13-C874B5674045}" destId="{679A764B-E655-47AF-A7D4-A4E1CF3776D0}" srcOrd="0" destOrd="0" presId="urn:microsoft.com/office/officeart/2018/2/layout/IconVerticalSolidList"/>
    <dgm:cxn modelId="{BC24844D-D0BA-4F43-991F-E2749B27E9F2}" type="presParOf" srcId="{679A764B-E655-47AF-A7D4-A4E1CF3776D0}" destId="{E5E48801-520D-405B-A529-0349B83F1904}" srcOrd="0" destOrd="0" presId="urn:microsoft.com/office/officeart/2018/2/layout/IconVerticalSolidList"/>
    <dgm:cxn modelId="{10AF4AFC-4B0E-46F9-94E6-B553778037FE}" type="presParOf" srcId="{679A764B-E655-47AF-A7D4-A4E1CF3776D0}" destId="{AA43A667-6CF8-4E0B-914D-CE9FF21B00D9}" srcOrd="1" destOrd="0" presId="urn:microsoft.com/office/officeart/2018/2/layout/IconVerticalSolidList"/>
    <dgm:cxn modelId="{601F2BF2-F8B0-43DB-A59E-86276AD1A3D6}" type="presParOf" srcId="{679A764B-E655-47AF-A7D4-A4E1CF3776D0}" destId="{108C6A98-2CBA-4BAE-A3C4-2F1525A878AC}" srcOrd="2" destOrd="0" presId="urn:microsoft.com/office/officeart/2018/2/layout/IconVerticalSolidList"/>
    <dgm:cxn modelId="{B539210B-D0E9-4E23-BB36-2C8875710BD1}" type="presParOf" srcId="{679A764B-E655-47AF-A7D4-A4E1CF3776D0}" destId="{8A5D5AA1-098A-4E9F-B40E-552D1B0E7E9D}" srcOrd="3" destOrd="0" presId="urn:microsoft.com/office/officeart/2018/2/layout/IconVerticalSolidList"/>
    <dgm:cxn modelId="{AAED8241-8D7C-4528-8FC9-886A69BF0C38}" type="presParOf" srcId="{0EFB3C03-EE4F-4166-8E13-C874B5674045}" destId="{D4594973-DEF0-4DE7-9652-713393E98CAD}" srcOrd="1" destOrd="0" presId="urn:microsoft.com/office/officeart/2018/2/layout/IconVerticalSolidList"/>
    <dgm:cxn modelId="{3DF118EE-538C-422C-9682-E52653870B99}" type="presParOf" srcId="{0EFB3C03-EE4F-4166-8E13-C874B5674045}" destId="{9385F2AB-42CA-4DD4-812B-726990933583}" srcOrd="2" destOrd="0" presId="urn:microsoft.com/office/officeart/2018/2/layout/IconVerticalSolidList"/>
    <dgm:cxn modelId="{C139E946-F782-4F65-8FDA-98D79F7BFB9D}" type="presParOf" srcId="{9385F2AB-42CA-4DD4-812B-726990933583}" destId="{C9E51FEE-8022-4571-ACCA-EF2D905079FF}" srcOrd="0" destOrd="0" presId="urn:microsoft.com/office/officeart/2018/2/layout/IconVerticalSolidList"/>
    <dgm:cxn modelId="{6820B365-F5F0-4928-A9CC-D281DF25DD99}" type="presParOf" srcId="{9385F2AB-42CA-4DD4-812B-726990933583}" destId="{495EDEFE-81A5-457E-BD5E-5B10877F4C64}" srcOrd="1" destOrd="0" presId="urn:microsoft.com/office/officeart/2018/2/layout/IconVerticalSolidList"/>
    <dgm:cxn modelId="{46E1B72F-47D3-43D6-AB5B-1E9683567ACC}" type="presParOf" srcId="{9385F2AB-42CA-4DD4-812B-726990933583}" destId="{D418D1E1-3B19-407D-BC5E-FD053E64EB47}" srcOrd="2" destOrd="0" presId="urn:microsoft.com/office/officeart/2018/2/layout/IconVerticalSolidList"/>
    <dgm:cxn modelId="{5CE97248-B982-4C86-9111-5DA8E5C55659}" type="presParOf" srcId="{9385F2AB-42CA-4DD4-812B-726990933583}" destId="{E3A10890-E47D-442D-8084-CF8652BD9B15}" srcOrd="3" destOrd="0" presId="urn:microsoft.com/office/officeart/2018/2/layout/IconVerticalSolidList"/>
    <dgm:cxn modelId="{8DA7F22C-2BA1-4004-823F-EE6F5CC9D9B0}" type="presParOf" srcId="{0EFB3C03-EE4F-4166-8E13-C874B5674045}" destId="{6BE2ED38-2BAA-4790-8F8C-F8F22E389FD9}" srcOrd="3" destOrd="0" presId="urn:microsoft.com/office/officeart/2018/2/layout/IconVerticalSolidList"/>
    <dgm:cxn modelId="{2F358C8A-309F-4124-97D6-1898DB13A013}" type="presParOf" srcId="{0EFB3C03-EE4F-4166-8E13-C874B5674045}" destId="{FACE97A7-1028-4C5C-B254-76D846314194}" srcOrd="4" destOrd="0" presId="urn:microsoft.com/office/officeart/2018/2/layout/IconVerticalSolidList"/>
    <dgm:cxn modelId="{81BB9172-C69C-44B0-A1BB-17936B61DA66}" type="presParOf" srcId="{FACE97A7-1028-4C5C-B254-76D846314194}" destId="{1AB4EE7E-1983-4980-A722-1FB38DDDEFC6}" srcOrd="0" destOrd="0" presId="urn:microsoft.com/office/officeart/2018/2/layout/IconVerticalSolidList"/>
    <dgm:cxn modelId="{AA226A04-E903-4CB6-AADA-73D542FB566A}" type="presParOf" srcId="{FACE97A7-1028-4C5C-B254-76D846314194}" destId="{F30F4577-DC28-4058-86EF-B42D8E0B4CAB}" srcOrd="1" destOrd="0" presId="urn:microsoft.com/office/officeart/2018/2/layout/IconVerticalSolidList"/>
    <dgm:cxn modelId="{E0E13096-38AC-4C4A-AA58-2AF118982DA4}" type="presParOf" srcId="{FACE97A7-1028-4C5C-B254-76D846314194}" destId="{B08835EE-4362-441A-A1F3-75BF1CBC023D}" srcOrd="2" destOrd="0" presId="urn:microsoft.com/office/officeart/2018/2/layout/IconVerticalSolidList"/>
    <dgm:cxn modelId="{BD6FD749-2A84-45A0-BDB2-4B47A03F56CE}" type="presParOf" srcId="{FACE97A7-1028-4C5C-B254-76D846314194}" destId="{6C3BEA26-0B0B-4813-8A26-51537B22DDB4}" srcOrd="3" destOrd="0" presId="urn:microsoft.com/office/officeart/2018/2/layout/IconVerticalSolid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BA13073-7E42-40A1-A1AF-CC80C2E16EF5}"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43DC79A-D74A-4520-84D1-97BC700C6BC4}">
      <dgm:prSet/>
      <dgm:spPr/>
      <dgm:t>
        <a:bodyPr/>
        <a:lstStyle/>
        <a:p>
          <a:r>
            <a:rPr lang="en-IN"/>
            <a:t>Predicted is having high-level of accuracy.</a:t>
          </a:r>
          <a:endParaRPr lang="en-US"/>
        </a:p>
      </dgm:t>
    </dgm:pt>
    <dgm:pt modelId="{B859EA9C-7CF2-47FE-AEDD-A8610D8D6FED}" cxnId="{9ECE1079-60D2-40FB-9309-B8D2942CAA15}" type="parTrans">
      <dgm:prSet/>
      <dgm:spPr/>
      <dgm:t>
        <a:bodyPr/>
        <a:lstStyle/>
        <a:p>
          <a:endParaRPr lang="en-US"/>
        </a:p>
      </dgm:t>
    </dgm:pt>
    <dgm:pt modelId="{FDE16117-9401-4D82-8668-05F550ED606A}" cxnId="{9ECE1079-60D2-40FB-9309-B8D2942CAA15}" type="sibTrans">
      <dgm:prSet/>
      <dgm:spPr/>
      <dgm:t>
        <a:bodyPr/>
        <a:lstStyle/>
        <a:p>
          <a:endParaRPr lang="en-US"/>
        </a:p>
      </dgm:t>
    </dgm:pt>
    <dgm:pt modelId="{3C8C1426-A85C-43A2-BF11-9AC7AE8EB067}">
      <dgm:prSet/>
      <dgm:spPr/>
      <dgm:t>
        <a:bodyPr/>
        <a:lstStyle/>
        <a:p>
          <a:r>
            <a:rPr lang="en-IN"/>
            <a:t>Decision tree model is the best model when compare with other models.</a:t>
          </a:r>
          <a:endParaRPr lang="en-US"/>
        </a:p>
      </dgm:t>
    </dgm:pt>
    <dgm:pt modelId="{FA0BAF50-6C7F-4B8C-9C54-0CDFBE9C6BCF}" cxnId="{E7883722-FC41-4929-BA57-9DF9A6C3382D}" type="parTrans">
      <dgm:prSet/>
      <dgm:spPr/>
      <dgm:t>
        <a:bodyPr/>
        <a:lstStyle/>
        <a:p>
          <a:endParaRPr lang="en-US"/>
        </a:p>
      </dgm:t>
    </dgm:pt>
    <dgm:pt modelId="{3E98A765-B333-4635-B7FC-098962BB9204}" cxnId="{E7883722-FC41-4929-BA57-9DF9A6C3382D}" type="sibTrans">
      <dgm:prSet/>
      <dgm:spPr/>
      <dgm:t>
        <a:bodyPr/>
        <a:lstStyle/>
        <a:p>
          <a:endParaRPr lang="en-US"/>
        </a:p>
      </dgm:t>
    </dgm:pt>
    <dgm:pt modelId="{C18A71E7-00DD-4336-A514-0B6A75D08BBC}">
      <dgm:prSet/>
      <dgm:spPr/>
      <dgm:t>
        <a:bodyPr/>
        <a:lstStyle/>
        <a:p>
          <a:r>
            <a:rPr lang="en-IN"/>
            <a:t>Having the error 0</a:t>
          </a:r>
          <a:endParaRPr lang="en-US"/>
        </a:p>
      </dgm:t>
    </dgm:pt>
    <dgm:pt modelId="{D08B1C24-DA46-4E39-90EB-A34FB2DCE957}" cxnId="{47552748-8F54-4167-A132-088B8850D23C}" type="parTrans">
      <dgm:prSet/>
      <dgm:spPr/>
      <dgm:t>
        <a:bodyPr/>
        <a:lstStyle/>
        <a:p>
          <a:endParaRPr lang="en-US"/>
        </a:p>
      </dgm:t>
    </dgm:pt>
    <dgm:pt modelId="{6CBFB5B3-7455-4600-93A1-742F904432A1}" cxnId="{47552748-8F54-4167-A132-088B8850D23C}" type="sibTrans">
      <dgm:prSet/>
      <dgm:spPr/>
      <dgm:t>
        <a:bodyPr/>
        <a:lstStyle/>
        <a:p>
          <a:endParaRPr lang="en-US"/>
        </a:p>
      </dgm:t>
    </dgm:pt>
    <dgm:pt modelId="{A94C840E-D3A0-4D52-8935-62B75A357EFC}" type="pres">
      <dgm:prSet presAssocID="{5BA13073-7E42-40A1-A1AF-CC80C2E16EF5}" presName="root" presStyleCnt="0">
        <dgm:presLayoutVars>
          <dgm:dir/>
          <dgm:resizeHandles val="exact"/>
        </dgm:presLayoutVars>
      </dgm:prSet>
      <dgm:spPr/>
    </dgm:pt>
    <dgm:pt modelId="{1A3CC8D1-8277-4ADB-9A40-44CC25DB8B28}" type="pres">
      <dgm:prSet presAssocID="{343DC79A-D74A-4520-84D1-97BC700C6BC4}" presName="compNode" presStyleCnt="0"/>
      <dgm:spPr/>
    </dgm:pt>
    <dgm:pt modelId="{CD96EA34-AD4A-4143-A6AC-DA4AB2A71567}" type="pres">
      <dgm:prSet presAssocID="{343DC79A-D74A-4520-84D1-97BC700C6BC4}" presName="bgRect" presStyleLbl="bgShp" presStyleIdx="0" presStyleCnt="3"/>
      <dgm:spPr/>
    </dgm:pt>
    <dgm:pt modelId="{485F5079-9C61-40CE-91BF-4E403EEC9FD1}" type="pres">
      <dgm:prSet presAssocID="{343DC79A-D74A-4520-84D1-97BC700C6BC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pt>
    <dgm:pt modelId="{D2875E43-0490-4049-B76A-F90E608948F9}" type="pres">
      <dgm:prSet presAssocID="{343DC79A-D74A-4520-84D1-97BC700C6BC4}" presName="spaceRect" presStyleCnt="0"/>
      <dgm:spPr/>
    </dgm:pt>
    <dgm:pt modelId="{B94D3310-4AFB-4D1E-AF62-D0DAF27E1202}" type="pres">
      <dgm:prSet presAssocID="{343DC79A-D74A-4520-84D1-97BC700C6BC4}" presName="parTx" presStyleLbl="revTx" presStyleIdx="0" presStyleCnt="3">
        <dgm:presLayoutVars>
          <dgm:chMax val="0"/>
          <dgm:chPref val="0"/>
        </dgm:presLayoutVars>
      </dgm:prSet>
      <dgm:spPr/>
    </dgm:pt>
    <dgm:pt modelId="{9B655565-EC6A-4F28-828E-608556DC51C3}" type="pres">
      <dgm:prSet presAssocID="{FDE16117-9401-4D82-8668-05F550ED606A}" presName="sibTrans" presStyleCnt="0"/>
      <dgm:spPr/>
    </dgm:pt>
    <dgm:pt modelId="{A3C08FDA-4788-4354-8F8A-B5FC1312174A}" type="pres">
      <dgm:prSet presAssocID="{3C8C1426-A85C-43A2-BF11-9AC7AE8EB067}" presName="compNode" presStyleCnt="0"/>
      <dgm:spPr/>
    </dgm:pt>
    <dgm:pt modelId="{9D283DC7-620F-4F84-96CE-73C86A128AFF}" type="pres">
      <dgm:prSet presAssocID="{3C8C1426-A85C-43A2-BF11-9AC7AE8EB067}" presName="bgRect" presStyleLbl="bgShp" presStyleIdx="1" presStyleCnt="3"/>
      <dgm:spPr/>
    </dgm:pt>
    <dgm:pt modelId="{4A9E42AD-9214-4F3E-8231-A1015E6F06D4}" type="pres">
      <dgm:prSet presAssocID="{3C8C1426-A85C-43A2-BF11-9AC7AE8EB06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pt>
    <dgm:pt modelId="{2F70E435-3467-450F-A9C2-2B6B729F2515}" type="pres">
      <dgm:prSet presAssocID="{3C8C1426-A85C-43A2-BF11-9AC7AE8EB067}" presName="spaceRect" presStyleCnt="0"/>
      <dgm:spPr/>
    </dgm:pt>
    <dgm:pt modelId="{8E244B14-376F-449A-9CC8-535F3D1EDFC3}" type="pres">
      <dgm:prSet presAssocID="{3C8C1426-A85C-43A2-BF11-9AC7AE8EB067}" presName="parTx" presStyleLbl="revTx" presStyleIdx="1" presStyleCnt="3">
        <dgm:presLayoutVars>
          <dgm:chMax val="0"/>
          <dgm:chPref val="0"/>
        </dgm:presLayoutVars>
      </dgm:prSet>
      <dgm:spPr/>
    </dgm:pt>
    <dgm:pt modelId="{57B7DC17-DC80-4981-AE87-08045544E7A0}" type="pres">
      <dgm:prSet presAssocID="{3E98A765-B333-4635-B7FC-098962BB9204}" presName="sibTrans" presStyleCnt="0"/>
      <dgm:spPr/>
    </dgm:pt>
    <dgm:pt modelId="{C0380466-9EBC-4FE0-8ACD-416EF643E487}" type="pres">
      <dgm:prSet presAssocID="{C18A71E7-00DD-4336-A514-0B6A75D08BBC}" presName="compNode" presStyleCnt="0"/>
      <dgm:spPr/>
    </dgm:pt>
    <dgm:pt modelId="{B9C403B2-958A-4141-B2BF-3C215D9E8D5A}" type="pres">
      <dgm:prSet presAssocID="{C18A71E7-00DD-4336-A514-0B6A75D08BBC}" presName="bgRect" presStyleLbl="bgShp" presStyleIdx="2" presStyleCnt="3"/>
      <dgm:spPr/>
    </dgm:pt>
    <dgm:pt modelId="{C731BC54-5838-4751-9E0F-42620EFBB2A5}" type="pres">
      <dgm:prSet presAssocID="{C18A71E7-00DD-4336-A514-0B6A75D08BB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pt>
    <dgm:pt modelId="{08A296AC-6AC8-42E7-B1B5-51A51F4148FE}" type="pres">
      <dgm:prSet presAssocID="{C18A71E7-00DD-4336-A514-0B6A75D08BBC}" presName="spaceRect" presStyleCnt="0"/>
      <dgm:spPr/>
    </dgm:pt>
    <dgm:pt modelId="{84776DBA-98D1-4741-8AC1-5B1EB03B4FE9}" type="pres">
      <dgm:prSet presAssocID="{C18A71E7-00DD-4336-A514-0B6A75D08BBC}" presName="parTx" presStyleLbl="revTx" presStyleIdx="2" presStyleCnt="3">
        <dgm:presLayoutVars>
          <dgm:chMax val="0"/>
          <dgm:chPref val="0"/>
        </dgm:presLayoutVars>
      </dgm:prSet>
      <dgm:spPr/>
    </dgm:pt>
  </dgm:ptLst>
  <dgm:cxnLst>
    <dgm:cxn modelId="{B365B617-071D-4CE6-AC20-EAACE3B98575}" type="presOf" srcId="{C18A71E7-00DD-4336-A514-0B6A75D08BBC}" destId="{84776DBA-98D1-4741-8AC1-5B1EB03B4FE9}" srcOrd="0" destOrd="0" presId="urn:microsoft.com/office/officeart/2018/2/layout/IconVerticalSolidList"/>
    <dgm:cxn modelId="{E7883722-FC41-4929-BA57-9DF9A6C3382D}" srcId="{5BA13073-7E42-40A1-A1AF-CC80C2E16EF5}" destId="{3C8C1426-A85C-43A2-BF11-9AC7AE8EB067}" srcOrd="1" destOrd="0" parTransId="{FA0BAF50-6C7F-4B8C-9C54-0CDFBE9C6BCF}" sibTransId="{3E98A765-B333-4635-B7FC-098962BB9204}"/>
    <dgm:cxn modelId="{437F542E-3D1D-4DEC-B9D6-CFB291D7E81C}" type="presOf" srcId="{343DC79A-D74A-4520-84D1-97BC700C6BC4}" destId="{B94D3310-4AFB-4D1E-AF62-D0DAF27E1202}" srcOrd="0" destOrd="0" presId="urn:microsoft.com/office/officeart/2018/2/layout/IconVerticalSolidList"/>
    <dgm:cxn modelId="{A97F4131-39EC-41E7-9F52-2245F010DA0B}" type="presOf" srcId="{3C8C1426-A85C-43A2-BF11-9AC7AE8EB067}" destId="{8E244B14-376F-449A-9CC8-535F3D1EDFC3}" srcOrd="0" destOrd="0" presId="urn:microsoft.com/office/officeart/2018/2/layout/IconVerticalSolidList"/>
    <dgm:cxn modelId="{47552748-8F54-4167-A132-088B8850D23C}" srcId="{5BA13073-7E42-40A1-A1AF-CC80C2E16EF5}" destId="{C18A71E7-00DD-4336-A514-0B6A75D08BBC}" srcOrd="2" destOrd="0" parTransId="{D08B1C24-DA46-4E39-90EB-A34FB2DCE957}" sibTransId="{6CBFB5B3-7455-4600-93A1-742F904432A1}"/>
    <dgm:cxn modelId="{9ECE1079-60D2-40FB-9309-B8D2942CAA15}" srcId="{5BA13073-7E42-40A1-A1AF-CC80C2E16EF5}" destId="{343DC79A-D74A-4520-84D1-97BC700C6BC4}" srcOrd="0" destOrd="0" parTransId="{B859EA9C-7CF2-47FE-AEDD-A8610D8D6FED}" sibTransId="{FDE16117-9401-4D82-8668-05F550ED606A}"/>
    <dgm:cxn modelId="{53660ABF-3899-49E0-9D9F-9C56C73C34A4}" type="presOf" srcId="{5BA13073-7E42-40A1-A1AF-CC80C2E16EF5}" destId="{A94C840E-D3A0-4D52-8935-62B75A357EFC}" srcOrd="0" destOrd="0" presId="urn:microsoft.com/office/officeart/2018/2/layout/IconVerticalSolidList"/>
    <dgm:cxn modelId="{58AA7F94-AA81-4642-9472-E89BCA573030}" type="presParOf" srcId="{A94C840E-D3A0-4D52-8935-62B75A357EFC}" destId="{1A3CC8D1-8277-4ADB-9A40-44CC25DB8B28}" srcOrd="0" destOrd="0" presId="urn:microsoft.com/office/officeart/2018/2/layout/IconVerticalSolidList"/>
    <dgm:cxn modelId="{33A5DF81-9CB4-4139-BD40-05B0608A9034}" type="presParOf" srcId="{1A3CC8D1-8277-4ADB-9A40-44CC25DB8B28}" destId="{CD96EA34-AD4A-4143-A6AC-DA4AB2A71567}" srcOrd="0" destOrd="0" presId="urn:microsoft.com/office/officeart/2018/2/layout/IconVerticalSolidList"/>
    <dgm:cxn modelId="{7A093C3A-3B1B-4FD8-8412-1B49E3C9FD98}" type="presParOf" srcId="{1A3CC8D1-8277-4ADB-9A40-44CC25DB8B28}" destId="{485F5079-9C61-40CE-91BF-4E403EEC9FD1}" srcOrd="1" destOrd="0" presId="urn:microsoft.com/office/officeart/2018/2/layout/IconVerticalSolidList"/>
    <dgm:cxn modelId="{AEB640F7-5233-438B-8F66-7CA12A1178BB}" type="presParOf" srcId="{1A3CC8D1-8277-4ADB-9A40-44CC25DB8B28}" destId="{D2875E43-0490-4049-B76A-F90E608948F9}" srcOrd="2" destOrd="0" presId="urn:microsoft.com/office/officeart/2018/2/layout/IconVerticalSolidList"/>
    <dgm:cxn modelId="{8CD99DFA-88CC-480B-84D5-2E8EE6F47933}" type="presParOf" srcId="{1A3CC8D1-8277-4ADB-9A40-44CC25DB8B28}" destId="{B94D3310-4AFB-4D1E-AF62-D0DAF27E1202}" srcOrd="3" destOrd="0" presId="urn:microsoft.com/office/officeart/2018/2/layout/IconVerticalSolidList"/>
    <dgm:cxn modelId="{568F6DFB-8DB3-408A-85B8-EC2C0230DCF9}" type="presParOf" srcId="{A94C840E-D3A0-4D52-8935-62B75A357EFC}" destId="{9B655565-EC6A-4F28-828E-608556DC51C3}" srcOrd="1" destOrd="0" presId="urn:microsoft.com/office/officeart/2018/2/layout/IconVerticalSolidList"/>
    <dgm:cxn modelId="{693F69A5-EA5C-4D8D-8CEB-4B05ECBFC5BD}" type="presParOf" srcId="{A94C840E-D3A0-4D52-8935-62B75A357EFC}" destId="{A3C08FDA-4788-4354-8F8A-B5FC1312174A}" srcOrd="2" destOrd="0" presId="urn:microsoft.com/office/officeart/2018/2/layout/IconVerticalSolidList"/>
    <dgm:cxn modelId="{882FF175-DB9A-4EBF-98D2-A4C58623EDAA}" type="presParOf" srcId="{A3C08FDA-4788-4354-8F8A-B5FC1312174A}" destId="{9D283DC7-620F-4F84-96CE-73C86A128AFF}" srcOrd="0" destOrd="0" presId="urn:microsoft.com/office/officeart/2018/2/layout/IconVerticalSolidList"/>
    <dgm:cxn modelId="{5F8694B4-9F17-4F23-AD00-9A2D824697C6}" type="presParOf" srcId="{A3C08FDA-4788-4354-8F8A-B5FC1312174A}" destId="{4A9E42AD-9214-4F3E-8231-A1015E6F06D4}" srcOrd="1" destOrd="0" presId="urn:microsoft.com/office/officeart/2018/2/layout/IconVerticalSolidList"/>
    <dgm:cxn modelId="{4967A909-6E9D-4C0A-B7AE-E563F0C4E7B1}" type="presParOf" srcId="{A3C08FDA-4788-4354-8F8A-B5FC1312174A}" destId="{2F70E435-3467-450F-A9C2-2B6B729F2515}" srcOrd="2" destOrd="0" presId="urn:microsoft.com/office/officeart/2018/2/layout/IconVerticalSolidList"/>
    <dgm:cxn modelId="{494B86F9-B4F6-46C1-9D77-2E1A6D10E71C}" type="presParOf" srcId="{A3C08FDA-4788-4354-8F8A-B5FC1312174A}" destId="{8E244B14-376F-449A-9CC8-535F3D1EDFC3}" srcOrd="3" destOrd="0" presId="urn:microsoft.com/office/officeart/2018/2/layout/IconVerticalSolidList"/>
    <dgm:cxn modelId="{ABD815D1-52FF-411E-BC53-05DA14F371CB}" type="presParOf" srcId="{A94C840E-D3A0-4D52-8935-62B75A357EFC}" destId="{57B7DC17-DC80-4981-AE87-08045544E7A0}" srcOrd="3" destOrd="0" presId="urn:microsoft.com/office/officeart/2018/2/layout/IconVerticalSolidList"/>
    <dgm:cxn modelId="{11E3FD17-74D9-420F-9769-7ADBBBCD83C5}" type="presParOf" srcId="{A94C840E-D3A0-4D52-8935-62B75A357EFC}" destId="{C0380466-9EBC-4FE0-8ACD-416EF643E487}" srcOrd="4" destOrd="0" presId="urn:microsoft.com/office/officeart/2018/2/layout/IconVerticalSolidList"/>
    <dgm:cxn modelId="{7DA8CC0E-91AD-4134-B2A0-9328443FCE8C}" type="presParOf" srcId="{C0380466-9EBC-4FE0-8ACD-416EF643E487}" destId="{B9C403B2-958A-4141-B2BF-3C215D9E8D5A}" srcOrd="0" destOrd="0" presId="urn:microsoft.com/office/officeart/2018/2/layout/IconVerticalSolidList"/>
    <dgm:cxn modelId="{2D1B5AB1-6DB8-45DF-B937-6794A0E588CA}" type="presParOf" srcId="{C0380466-9EBC-4FE0-8ACD-416EF643E487}" destId="{C731BC54-5838-4751-9E0F-42620EFBB2A5}" srcOrd="1" destOrd="0" presId="urn:microsoft.com/office/officeart/2018/2/layout/IconVerticalSolidList"/>
    <dgm:cxn modelId="{3C6AFE8E-C0EA-484D-8520-016C0A314831}" type="presParOf" srcId="{C0380466-9EBC-4FE0-8ACD-416EF643E487}" destId="{08A296AC-6AC8-42E7-B1B5-51A51F4148FE}" srcOrd="2" destOrd="0" presId="urn:microsoft.com/office/officeart/2018/2/layout/IconVerticalSolidList"/>
    <dgm:cxn modelId="{B71753E4-34E8-4178-9D1B-A0785A372A7F}" type="presParOf" srcId="{C0380466-9EBC-4FE0-8ACD-416EF643E487}" destId="{84776DBA-98D1-4741-8AC1-5B1EB03B4FE9}" srcOrd="3" destOrd="0" presId="urn:microsoft.com/office/officeart/2018/2/layout/IconVerticalSolid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F90DB7-A1B0-487A-AF13-F8B047DE9D01}">
      <dsp:nvSpPr>
        <dsp:cNvPr id="0" name=""/>
        <dsp:cNvSpPr/>
      </dsp:nvSpPr>
      <dsp:spPr>
        <a:xfrm>
          <a:off x="63422" y="750556"/>
          <a:ext cx="893784" cy="893784"/>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1F4B56-440E-44E8-9283-85DCF2349BAC}">
      <dsp:nvSpPr>
        <dsp:cNvPr id="0" name=""/>
        <dsp:cNvSpPr/>
      </dsp:nvSpPr>
      <dsp:spPr>
        <a:xfrm>
          <a:off x="251117" y="938250"/>
          <a:ext cx="518394" cy="5183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058F50F-E53C-49BD-A85B-81A06CDF6718}">
      <dsp:nvSpPr>
        <dsp:cNvPr id="0" name=""/>
        <dsp:cNvSpPr/>
      </dsp:nvSpPr>
      <dsp:spPr>
        <a:xfrm>
          <a:off x="1148732" y="750556"/>
          <a:ext cx="2106776" cy="893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kern="1200" dirty="0"/>
            <a:t>Micro Credit on cell phone balances is very useful to customers which help in having uninterrupted communications.</a:t>
          </a:r>
          <a:endParaRPr lang="en-US" sz="1100" kern="1200" dirty="0"/>
        </a:p>
      </dsp:txBody>
      <dsp:txXfrm>
        <a:off x="1148732" y="750556"/>
        <a:ext cx="2106776" cy="893784"/>
      </dsp:txXfrm>
    </dsp:sp>
    <dsp:sp modelId="{85807940-2D51-4616-AFBE-3925E5E42452}">
      <dsp:nvSpPr>
        <dsp:cNvPr id="0" name=""/>
        <dsp:cNvSpPr/>
      </dsp:nvSpPr>
      <dsp:spPr>
        <a:xfrm>
          <a:off x="3622598" y="750556"/>
          <a:ext cx="893784" cy="893784"/>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AF6AF1-216A-4214-AD4B-8A21C4929E83}">
      <dsp:nvSpPr>
        <dsp:cNvPr id="0" name=""/>
        <dsp:cNvSpPr/>
      </dsp:nvSpPr>
      <dsp:spPr>
        <a:xfrm>
          <a:off x="3810293" y="938250"/>
          <a:ext cx="518394" cy="5183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7B530B1-4E84-47DD-B9C3-E997AD0273C6}">
      <dsp:nvSpPr>
        <dsp:cNvPr id="0" name=""/>
        <dsp:cNvSpPr/>
      </dsp:nvSpPr>
      <dsp:spPr>
        <a:xfrm>
          <a:off x="4707908" y="750556"/>
          <a:ext cx="2106776" cy="893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kern="1200"/>
            <a:t>Targeting the selected customer who are creditable in repaying of Micro Loans help Telecom Company a repetitive cashflow and customer satisfaction is achieved.</a:t>
          </a:r>
          <a:endParaRPr lang="en-US" sz="1100" kern="1200"/>
        </a:p>
      </dsp:txBody>
      <dsp:txXfrm>
        <a:off x="4707908" y="750556"/>
        <a:ext cx="2106776" cy="893784"/>
      </dsp:txXfrm>
    </dsp:sp>
    <dsp:sp modelId="{876F0EAE-5D82-4ED5-BCFE-DD2B3473E2A2}">
      <dsp:nvSpPr>
        <dsp:cNvPr id="0" name=""/>
        <dsp:cNvSpPr/>
      </dsp:nvSpPr>
      <dsp:spPr>
        <a:xfrm>
          <a:off x="63422" y="2317925"/>
          <a:ext cx="893784" cy="893784"/>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25A0D6-47CE-4189-8CB4-D65D6A7D247A}">
      <dsp:nvSpPr>
        <dsp:cNvPr id="0" name=""/>
        <dsp:cNvSpPr/>
      </dsp:nvSpPr>
      <dsp:spPr>
        <a:xfrm>
          <a:off x="251117" y="2505620"/>
          <a:ext cx="518394" cy="5183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764A0B2-7C13-42DD-A2A4-58E8400BECE4}">
      <dsp:nvSpPr>
        <dsp:cNvPr id="0" name=""/>
        <dsp:cNvSpPr/>
      </dsp:nvSpPr>
      <dsp:spPr>
        <a:xfrm>
          <a:off x="1148732" y="2317925"/>
          <a:ext cx="2106776" cy="893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kern="1200" dirty="0"/>
            <a:t>Communication being important part no one want to run out of balance and these leading would help in missing out the service blockages and helps in never ending customer lifetime with the brand.</a:t>
          </a:r>
          <a:endParaRPr lang="en-US" sz="1100" kern="1200" dirty="0"/>
        </a:p>
      </dsp:txBody>
      <dsp:txXfrm>
        <a:off x="1148732" y="2317925"/>
        <a:ext cx="2106776" cy="893784"/>
      </dsp:txXfrm>
    </dsp:sp>
    <dsp:sp modelId="{EAB2E38A-427E-442A-88A9-CFF7E4D7D1FC}">
      <dsp:nvSpPr>
        <dsp:cNvPr id="0" name=""/>
        <dsp:cNvSpPr/>
      </dsp:nvSpPr>
      <dsp:spPr>
        <a:xfrm>
          <a:off x="3622598" y="2317925"/>
          <a:ext cx="893784" cy="893784"/>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F06E37-2441-4619-A341-10F342E383AF}">
      <dsp:nvSpPr>
        <dsp:cNvPr id="0" name=""/>
        <dsp:cNvSpPr/>
      </dsp:nvSpPr>
      <dsp:spPr>
        <a:xfrm>
          <a:off x="3810293" y="2505620"/>
          <a:ext cx="518394" cy="5183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2BFD890-4F80-4507-9E5C-FA900C831DC2}">
      <dsp:nvSpPr>
        <dsp:cNvPr id="0" name=""/>
        <dsp:cNvSpPr/>
      </dsp:nvSpPr>
      <dsp:spPr>
        <a:xfrm>
          <a:off x="4707908" y="2317925"/>
          <a:ext cx="2106776" cy="893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Focus is on providing their services and products to low-income families and poor customers that can help them in the need of hour. </a:t>
          </a:r>
        </a:p>
      </dsp:txBody>
      <dsp:txXfrm>
        <a:off x="4707908" y="2317925"/>
        <a:ext cx="2106776" cy="8937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E48801-520D-405B-A529-0349B83F1904}">
      <dsp:nvSpPr>
        <dsp:cNvPr id="0" name=""/>
        <dsp:cNvSpPr/>
      </dsp:nvSpPr>
      <dsp:spPr>
        <a:xfrm>
          <a:off x="0" y="574"/>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43A667-6CF8-4E0B-914D-CE9FF21B00D9}">
      <dsp:nvSpPr>
        <dsp:cNvPr id="0" name=""/>
        <dsp:cNvSpPr/>
      </dsp:nvSpPr>
      <dsp:spPr>
        <a:xfrm>
          <a:off x="406904" y="303230"/>
          <a:ext cx="739825" cy="7398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A5D5AA1-098A-4E9F-B40E-552D1B0E7E9D}">
      <dsp:nvSpPr>
        <dsp:cNvPr id="0" name=""/>
        <dsp:cNvSpPr/>
      </dsp:nvSpPr>
      <dsp:spPr>
        <a:xfrm>
          <a:off x="1553633" y="574"/>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066800">
            <a:lnSpc>
              <a:spcPct val="100000"/>
            </a:lnSpc>
            <a:spcBef>
              <a:spcPct val="0"/>
            </a:spcBef>
            <a:spcAft>
              <a:spcPct val="35000"/>
            </a:spcAft>
            <a:buNone/>
          </a:pPr>
          <a:r>
            <a:rPr lang="en-IN" sz="2400" b="1" kern="1200">
              <a:latin typeface="Times New Roman" panose="02020603050405020304" pitchFamily="18" charset="0"/>
              <a:cs typeface="Times New Roman" panose="02020603050405020304" pitchFamily="18" charset="0"/>
            </a:rPr>
            <a:t>Ensuring outliers are treated properly, pca will perform and dataset is ready for model testing.</a:t>
          </a:r>
          <a:endParaRPr lang="en-US" sz="2400" b="1" kern="1200">
            <a:latin typeface="Times New Roman" panose="02020603050405020304" pitchFamily="18" charset="0"/>
            <a:cs typeface="Times New Roman" panose="02020603050405020304" pitchFamily="18" charset="0"/>
          </a:endParaRPr>
        </a:p>
      </dsp:txBody>
      <dsp:txXfrm>
        <a:off x="1553633" y="574"/>
        <a:ext cx="5458736" cy="1345137"/>
      </dsp:txXfrm>
    </dsp:sp>
    <dsp:sp modelId="{C9E51FEE-8022-4571-ACCA-EF2D905079FF}">
      <dsp:nvSpPr>
        <dsp:cNvPr id="0" name=""/>
        <dsp:cNvSpPr/>
      </dsp:nvSpPr>
      <dsp:spPr>
        <a:xfrm>
          <a:off x="0" y="1681996"/>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5EDEFE-81A5-457E-BD5E-5B10877F4C64}">
      <dsp:nvSpPr>
        <dsp:cNvPr id="0" name=""/>
        <dsp:cNvSpPr/>
      </dsp:nvSpPr>
      <dsp:spPr>
        <a:xfrm>
          <a:off x="406904" y="1984652"/>
          <a:ext cx="739825" cy="7398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3A10890-E47D-442D-8084-CF8652BD9B15}">
      <dsp:nvSpPr>
        <dsp:cNvPr id="0" name=""/>
        <dsp:cNvSpPr/>
      </dsp:nvSpPr>
      <dsp:spPr>
        <a:xfrm>
          <a:off x="1553633" y="1681996"/>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066800">
            <a:lnSpc>
              <a:spcPct val="100000"/>
            </a:lnSpc>
            <a:spcBef>
              <a:spcPct val="0"/>
            </a:spcBef>
            <a:spcAft>
              <a:spcPct val="35000"/>
            </a:spcAft>
            <a:buNone/>
          </a:pPr>
          <a:r>
            <a:rPr lang="en-IN" sz="2400" b="1" kern="1200">
              <a:latin typeface="Times New Roman" panose="02020603050405020304" pitchFamily="18" charset="0"/>
              <a:cs typeface="Times New Roman" panose="02020603050405020304" pitchFamily="18" charset="0"/>
            </a:rPr>
            <a:t>X and Y variables are assigned with Independent data  and Target data.</a:t>
          </a:r>
          <a:endParaRPr lang="en-US" sz="2400" b="1" kern="1200">
            <a:latin typeface="Times New Roman" panose="02020603050405020304" pitchFamily="18" charset="0"/>
            <a:cs typeface="Times New Roman" panose="02020603050405020304" pitchFamily="18" charset="0"/>
          </a:endParaRPr>
        </a:p>
      </dsp:txBody>
      <dsp:txXfrm>
        <a:off x="1553633" y="1681996"/>
        <a:ext cx="5458736" cy="1345137"/>
      </dsp:txXfrm>
    </dsp:sp>
    <dsp:sp modelId="{1AB4EE7E-1983-4980-A722-1FB38DDDEFC6}">
      <dsp:nvSpPr>
        <dsp:cNvPr id="0" name=""/>
        <dsp:cNvSpPr/>
      </dsp:nvSpPr>
      <dsp:spPr>
        <a:xfrm>
          <a:off x="0" y="3363418"/>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0F4577-DC28-4058-86EF-B42D8E0B4CAB}">
      <dsp:nvSpPr>
        <dsp:cNvPr id="0" name=""/>
        <dsp:cNvSpPr/>
      </dsp:nvSpPr>
      <dsp:spPr>
        <a:xfrm>
          <a:off x="406904" y="3666074"/>
          <a:ext cx="739825" cy="7398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C3BEA26-0B0B-4813-8A26-51537B22DDB4}">
      <dsp:nvSpPr>
        <dsp:cNvPr id="0" name=""/>
        <dsp:cNvSpPr/>
      </dsp:nvSpPr>
      <dsp:spPr>
        <a:xfrm>
          <a:off x="1553633" y="3363418"/>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066800">
            <a:lnSpc>
              <a:spcPct val="100000"/>
            </a:lnSpc>
            <a:spcBef>
              <a:spcPct val="0"/>
            </a:spcBef>
            <a:spcAft>
              <a:spcPct val="35000"/>
            </a:spcAft>
            <a:buNone/>
          </a:pPr>
          <a:r>
            <a:rPr lang="en-IN" sz="2400" b="1" kern="1200">
              <a:latin typeface="Times New Roman" panose="02020603050405020304" pitchFamily="18" charset="0"/>
              <a:cs typeface="Times New Roman" panose="02020603050405020304" pitchFamily="18" charset="0"/>
            </a:rPr>
            <a:t>Import libraries like sk.learn linear model, Decision Tree, Random Forest Regressor and other libraries.</a:t>
          </a:r>
          <a:endParaRPr lang="en-US" sz="2400" b="1" kern="1200">
            <a:latin typeface="Times New Roman" panose="02020603050405020304" pitchFamily="18" charset="0"/>
            <a:cs typeface="Times New Roman" panose="02020603050405020304" pitchFamily="18" charset="0"/>
          </a:endParaRPr>
        </a:p>
      </dsp:txBody>
      <dsp:txXfrm>
        <a:off x="1553633" y="3363418"/>
        <a:ext cx="5458736" cy="13451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96EA34-AD4A-4143-A6AC-DA4AB2A71567}">
      <dsp:nvSpPr>
        <dsp:cNvPr id="0" name=""/>
        <dsp:cNvSpPr/>
      </dsp:nvSpPr>
      <dsp:spPr>
        <a:xfrm>
          <a:off x="0" y="574"/>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5F5079-9C61-40CE-91BF-4E403EEC9FD1}">
      <dsp:nvSpPr>
        <dsp:cNvPr id="0" name=""/>
        <dsp:cNvSpPr/>
      </dsp:nvSpPr>
      <dsp:spPr>
        <a:xfrm>
          <a:off x="406904" y="303230"/>
          <a:ext cx="739825" cy="7398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94D3310-4AFB-4D1E-AF62-D0DAF27E1202}">
      <dsp:nvSpPr>
        <dsp:cNvPr id="0" name=""/>
        <dsp:cNvSpPr/>
      </dsp:nvSpPr>
      <dsp:spPr>
        <a:xfrm>
          <a:off x="1553633" y="574"/>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IN" sz="2500" kern="1200"/>
            <a:t>Predicted is having high-level of accuracy.</a:t>
          </a:r>
          <a:endParaRPr lang="en-US" sz="2500" kern="1200"/>
        </a:p>
      </dsp:txBody>
      <dsp:txXfrm>
        <a:off x="1553633" y="574"/>
        <a:ext cx="5458736" cy="1345137"/>
      </dsp:txXfrm>
    </dsp:sp>
    <dsp:sp modelId="{9D283DC7-620F-4F84-96CE-73C86A128AFF}">
      <dsp:nvSpPr>
        <dsp:cNvPr id="0" name=""/>
        <dsp:cNvSpPr/>
      </dsp:nvSpPr>
      <dsp:spPr>
        <a:xfrm>
          <a:off x="0" y="1681996"/>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9E42AD-9214-4F3E-8231-A1015E6F06D4}">
      <dsp:nvSpPr>
        <dsp:cNvPr id="0" name=""/>
        <dsp:cNvSpPr/>
      </dsp:nvSpPr>
      <dsp:spPr>
        <a:xfrm>
          <a:off x="406904" y="1984652"/>
          <a:ext cx="739825" cy="7398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E244B14-376F-449A-9CC8-535F3D1EDFC3}">
      <dsp:nvSpPr>
        <dsp:cNvPr id="0" name=""/>
        <dsp:cNvSpPr/>
      </dsp:nvSpPr>
      <dsp:spPr>
        <a:xfrm>
          <a:off x="1553633" y="1681996"/>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IN" sz="2500" kern="1200"/>
            <a:t>Decision tree model is the best model when compare with other models.</a:t>
          </a:r>
          <a:endParaRPr lang="en-US" sz="2500" kern="1200"/>
        </a:p>
      </dsp:txBody>
      <dsp:txXfrm>
        <a:off x="1553633" y="1681996"/>
        <a:ext cx="5458736" cy="1345137"/>
      </dsp:txXfrm>
    </dsp:sp>
    <dsp:sp modelId="{B9C403B2-958A-4141-B2BF-3C215D9E8D5A}">
      <dsp:nvSpPr>
        <dsp:cNvPr id="0" name=""/>
        <dsp:cNvSpPr/>
      </dsp:nvSpPr>
      <dsp:spPr>
        <a:xfrm>
          <a:off x="0" y="3363418"/>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31BC54-5838-4751-9E0F-42620EFBB2A5}">
      <dsp:nvSpPr>
        <dsp:cNvPr id="0" name=""/>
        <dsp:cNvSpPr/>
      </dsp:nvSpPr>
      <dsp:spPr>
        <a:xfrm>
          <a:off x="406904" y="3666074"/>
          <a:ext cx="739825" cy="7398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4776DBA-98D1-4741-8AC1-5B1EB03B4FE9}">
      <dsp:nvSpPr>
        <dsp:cNvPr id="0" name=""/>
        <dsp:cNvSpPr/>
      </dsp:nvSpPr>
      <dsp:spPr>
        <a:xfrm>
          <a:off x="1553633" y="3363418"/>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IN" sz="2500" kern="1200"/>
            <a:t>Having the error 0</a:t>
          </a:r>
          <a:endParaRPr lang="en-US" sz="2500" kern="1200"/>
        </a:p>
      </dsp:txBody>
      <dsp:txXfrm>
        <a:off x="1553633" y="3363418"/>
        <a:ext cx="5458736" cy="1345137"/>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contDir" val="sameDir"/>
            <dgm:param type="grDir" val="tL"/>
            <dgm:param type="flowDir" val="row"/>
          </dgm:alg>
        </dgm:if>
        <dgm:else name="Name5">
          <dgm:alg type="snake">
            <dgm:param type="contDir" val="sameDir"/>
            <dgm:param type="grDir" val="tR"/>
            <dgm:param type="flowDir" val="row"/>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parTxLTRAlign" val="l"/>
                  <dgm:param type="parTxRTLAlign" val="l"/>
                  <dgm:param type="shpTxLTRAlignCh" val="l"/>
                  <dgm:param type="shpTxRTLAlignCh" val="l"/>
                  <dgm:param type="txAnchorVert" val="mid"/>
                </dgm:alg>
              </dgm:if>
              <dgm:else name="Name9">
                <dgm:alg type="tx">
                  <dgm:param type="parTxLTRAlign" val="r"/>
                  <dgm:param type="parTxRTLAlign" val="r"/>
                  <dgm:param type="shpTxLTRAlignCh" val="r"/>
                  <dgm:param type="shpTxRTLAlignCh" val="r"/>
                  <dgm:param type="txAnchorVert" val="mid"/>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parTxLTRAlign" val="l"/>
            <dgm:param type="parTxRTLAlign" val="r"/>
            <dgm:param type="shpTxLTRAlignCh" val="l"/>
            <dgm:param type="shpTxRTLAlignCh" val="r"/>
            <dgm:param type="txAnchorVert" val="mid"/>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parTxLTRAlign" val="l"/>
                <dgm:param type="parTxRTLAlign" val="r"/>
                <dgm:param type="shpTxLTRAlignCh" val="l"/>
                <dgm:param type="shpTxRTLAlignCh" val="r"/>
                <dgm:param type="stBulletLvl" val="0"/>
                <dgm:param type="txAnchorVertCh" val="mid"/>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parTxLTRAlign" val="l"/>
            <dgm:param type="parTxRTLAlign" val="r"/>
            <dgm:param type="shpTxLTRAlignCh" val="l"/>
            <dgm:param type="shpTxRTLAlignCh" val="r"/>
            <dgm:param type="txAnchorVert" val="mid"/>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parTxLTRAlign" val="l"/>
                <dgm:param type="parTxRTLAlign" val="r"/>
                <dgm:param type="shpTxLTRAlignCh" val="l"/>
                <dgm:param type="shpTxRTLAlignCh" val="r"/>
                <dgm:param type="stBulletLvl" val="0"/>
                <dgm:param type="txAnchorVertCh" val="mid"/>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87E652-580F-4A8A-AEA0-6B011E36E8F1}"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E6E720-42D5-49DF-85B3-071971E23A1C}"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p:cNvSpPr>
            <a:spLocks noGrp="1"/>
          </p:cNvSpPr>
          <p:nvPr>
            <p:ph type="dt" sz="half" idx="10"/>
          </p:nvPr>
        </p:nvSpPr>
        <p:spPr/>
        <p:txBody>
          <a:bodyPr/>
          <a:lstStyle/>
          <a:p>
            <a:fld id="{ED291B17-9318-49DB-B28B-6E5994AE9581}"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8" name="Rectangle 7"/>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p:cNvSpPr>
            <a:spLocks noGrp="1"/>
          </p:cNvSpPr>
          <p:nvPr>
            <p:ph type="dt" sz="half" idx="10"/>
          </p:nvPr>
        </p:nvSpPr>
        <p:spPr/>
        <p:txBody>
          <a:bodyPr/>
          <a:lstStyle/>
          <a:p>
            <a:fld id="{ED291B17-9318-49DB-B28B-6E5994AE9581}" type="datetime1">
              <a:rPr lang="en-US" smtClean="0"/>
            </a:fld>
            <a:endParaRPr lang="en-US" dirty="0"/>
          </a:p>
        </p:txBody>
      </p:sp>
      <p:sp>
        <p:nvSpPr>
          <p:cNvPr id="12" name="Footer Placeholder 11"/>
          <p:cNvSpPr>
            <a:spLocks noGrp="1"/>
          </p:cNvSpPr>
          <p:nvPr>
            <p:ph type="ftr" sz="quarter" idx="11"/>
          </p:nvPr>
        </p:nvSpPr>
        <p:spPr/>
        <p:txBody>
          <a:bodyPr/>
          <a:lstStyle/>
          <a:p>
            <a:endParaRPr lang="en-US" dirty="0"/>
          </a:p>
        </p:txBody>
      </p:sp>
      <p:sp>
        <p:nvSpPr>
          <p:cNvPr id="13" name="Slide Number Placeholder 12"/>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8" name="Date Placeholder 7"/>
          <p:cNvSpPr>
            <a:spLocks noGrp="1"/>
          </p:cNvSpPr>
          <p:nvPr>
            <p:ph type="dt" sz="half" idx="10"/>
          </p:nvPr>
        </p:nvSpPr>
        <p:spPr/>
        <p:txBody>
          <a:bodyPr/>
          <a:lstStyle/>
          <a:p>
            <a:fld id="{78DD82B9-B8EE-4375-B6FF-88FA6ABB15D9}"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7" name="Date Placeholder 6"/>
          <p:cNvSpPr>
            <a:spLocks noGrp="1"/>
          </p:cNvSpPr>
          <p:nvPr>
            <p:ph type="dt" sz="half" idx="10"/>
          </p:nvPr>
        </p:nvSpPr>
        <p:spPr/>
        <p:txBody>
          <a:bodyPr/>
          <a:lstStyle/>
          <a:p>
            <a:fld id="{B2497495-0637-405E-AE64-5CC7506D51F5}"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defRPr/>
            </a:pPr>
            <a:r>
              <a:rPr lang="en-US"/>
              <a:t>Click to edit Master text styles</a:t>
            </a:r>
            <a:endParaRPr lang="en-US"/>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8" name="Date Placeholder 7"/>
          <p:cNvSpPr>
            <a:spLocks noGrp="1"/>
          </p:cNvSpPr>
          <p:nvPr>
            <p:ph type="dt" sz="half" idx="10"/>
          </p:nvPr>
        </p:nvSpPr>
        <p:spPr>
          <a:xfrm>
            <a:off x="7605951" y="6456916"/>
            <a:ext cx="2844799" cy="365125"/>
          </a:xfrm>
        </p:spPr>
        <p:txBody>
          <a:bodyPr/>
          <a:lstStyle/>
          <a:p>
            <a:fld id="{D82884F1-FFEA-405F-9602-3DCA865EDA4E}" type="datetime1">
              <a:rPr lang="en-US" smtClean="0"/>
            </a:fld>
            <a:endParaRPr lang="en-US" dirty="0"/>
          </a:p>
        </p:txBody>
      </p:sp>
      <p:sp>
        <p:nvSpPr>
          <p:cNvPr id="10" name="Footer Placeholder 9"/>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p:cNvSpPr>
            <a:spLocks noGrp="1"/>
          </p:cNvSpPr>
          <p:nvPr>
            <p:ph type="sldNum" sz="quarter" idx="12"/>
          </p:nvPr>
        </p:nvSpPr>
        <p:spPr>
          <a:xfrm>
            <a:off x="10558300" y="6456916"/>
            <a:ext cx="1052510" cy="365125"/>
          </a:xfrm>
        </p:spPr>
        <p:txBody>
          <a:body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7E18DB4A-8810-4A10-AD5C-D5E2C667F5B3}" type="datetime1">
              <a:rPr lang="en-US" smtClean="0"/>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70" indent="-30607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29920" indent="-30607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899795" indent="-26987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60"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105"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jpe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jpeg"/><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56"/>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58"/>
          <p:cNvSpPr>
            <a:spLocks noGrp="1" noRot="1" noChangeAspect="1" noMove="1" noResize="1" noEditPoints="1" noAdjustHandles="1" noChangeArrowheads="1" noChangeShapeType="1" noTextEdit="1"/>
          </p:cNvSpPr>
          <p:nvPr/>
        </p:nvSpPr>
        <p:spPr>
          <a:xfrm>
            <a:off x="446534" y="455422"/>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2" name="Rectangle 60"/>
          <p:cNvSpPr>
            <a:spLocks noGrp="1" noRot="1" noChangeAspect="1" noMove="1" noResize="1" noEditPoints="1" noAdjustHandles="1" noChangeArrowheads="1" noChangeShapeType="1" noTextEdit="1"/>
          </p:cNvSpPr>
          <p:nvPr/>
        </p:nvSpPr>
        <p:spPr>
          <a:xfrm>
            <a:off x="4244341"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62"/>
          <p:cNvSpPr>
            <a:spLocks noGrp="1" noRot="1" noChangeAspect="1" noMove="1" noResize="1" noEditPoints="1" noAdjustHandles="1" noChangeArrowheads="1" noChangeShapeType="1" noTextEdit="1"/>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26" name="Picture 25"/>
          <p:cNvPicPr>
            <a:picLocks noChangeAspect="1"/>
          </p:cNvPicPr>
          <p:nvPr/>
        </p:nvPicPr>
        <p:blipFill rotWithShape="1">
          <a:blip r:embed="rId1"/>
          <a:srcRect t="26302" r="-1" b="22055"/>
          <a:stretch>
            <a:fillRect/>
          </a:stretch>
        </p:blipFill>
        <p:spPr>
          <a:xfrm>
            <a:off x="446532" y="599725"/>
            <a:ext cx="11292143" cy="3557252"/>
          </a:xfrm>
          <a:prstGeom prst="rect">
            <a:avLst/>
          </a:prstGeom>
        </p:spPr>
      </p:pic>
      <p:sp>
        <p:nvSpPr>
          <p:cNvPr id="84" name="Rectangle 64"/>
          <p:cNvSpPr>
            <a:spLocks noGrp="1" noRot="1" noChangeAspect="1" noMove="1" noResize="1" noEditPoints="1" noAdjustHandles="1" noChangeArrowheads="1" noChangeShapeType="1" noTextEdit="1"/>
          </p:cNvSpPr>
          <p:nvPr/>
        </p:nvSpPr>
        <p:spPr>
          <a:xfrm>
            <a:off x="446533" y="4199467"/>
            <a:ext cx="11296733" cy="219109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627120" y="4319752"/>
            <a:ext cx="10947620" cy="1155959"/>
          </a:xfrm>
        </p:spPr>
        <p:txBody>
          <a:bodyPr>
            <a:normAutofit/>
          </a:bodyPr>
          <a:lstStyle/>
          <a:p>
            <a:r>
              <a:rPr lang="en-US">
                <a:solidFill>
                  <a:schemeClr val="bg1"/>
                </a:solidFill>
              </a:rPr>
              <a:t>Micro</a:t>
            </a:r>
            <a:r>
              <a:rPr lang="en-IN" altLang="en-US">
                <a:solidFill>
                  <a:schemeClr val="bg1"/>
                </a:solidFill>
              </a:rPr>
              <a:t>-</a:t>
            </a:r>
            <a:r>
              <a:rPr lang="en-US">
                <a:solidFill>
                  <a:schemeClr val="bg1"/>
                </a:solidFill>
              </a:rPr>
              <a:t>Credit </a:t>
            </a:r>
            <a:r>
              <a:rPr lang="en-IN" altLang="en-US">
                <a:solidFill>
                  <a:schemeClr val="bg1"/>
                </a:solidFill>
              </a:rPr>
              <a:t>Defaulter Project</a:t>
            </a:r>
            <a:endParaRPr lang="en-IN" altLang="en-US">
              <a:solidFill>
                <a:schemeClr val="bg1"/>
              </a:solidFill>
            </a:endParaRPr>
          </a:p>
        </p:txBody>
      </p:sp>
      <p:sp>
        <p:nvSpPr>
          <p:cNvPr id="3" name="Subtitle 2"/>
          <p:cNvSpPr>
            <a:spLocks noGrp="1"/>
          </p:cNvSpPr>
          <p:nvPr>
            <p:ph type="subTitle" idx="1"/>
          </p:nvPr>
        </p:nvSpPr>
        <p:spPr>
          <a:xfrm>
            <a:off x="687220" y="5475712"/>
            <a:ext cx="10887519" cy="476099"/>
          </a:xfrm>
        </p:spPr>
        <p:txBody>
          <a:bodyPr>
            <a:noAutofit/>
          </a:bodyPr>
          <a:lstStyle/>
          <a:p>
            <a:r>
              <a:rPr lang="en-IN" altLang="en-US" sz="2800">
                <a:solidFill>
                  <a:schemeClr val="bg1"/>
                </a:solidFill>
              </a:rPr>
              <a:t> SUDHANSHU KUMAR</a:t>
            </a:r>
            <a:endParaRPr lang="en-IN" altLang="en-US" sz="280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p:cNvSpPr>
            <a:spLocks noGrp="1" noRot="1" noChangeAspect="1" noMove="1" noResize="1" noEditPoints="1" noAdjustHandles="1" noChangeArrowheads="1" noChangeShapeType="1" noTextEdit="1"/>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p:cNvSpPr>
            <a:spLocks noGrp="1" noRot="1" noChangeAspect="1" noMove="1" noResize="1" noEditPoints="1" noAdjustHandles="1" noChangeArrowheads="1" noChangeShapeType="1" noTextEdit="1"/>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p:cNvSpPr>
            <a:spLocks noGrp="1" noRot="1" noChangeAspect="1" noMove="1" noResize="1" noEditPoints="1" noAdjustHandles="1" noChangeArrowheads="1" noChangeShapeType="1" noTextEdit="1"/>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p:cNvSpPr>
            <a:spLocks noGrp="1" noRot="1" noChangeAspect="1" noMove="1" noResize="1" noEditPoints="1" noAdjustHandles="1" noChangeArrowheads="1" noChangeShapeType="1" noTextEdit="1"/>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79" name="Rectangle 7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Data Annotation - TranscribeMe"/>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1474607" y="541065"/>
            <a:ext cx="3410122" cy="3435892"/>
          </a:xfrm>
          <a:prstGeom prst="rect">
            <a:avLst/>
          </a:prstGeom>
          <a:noFill/>
          <a:extLst>
            <a:ext uri="{909E8E84-426E-40DD-AFC4-6F175D3DCCD1}">
              <a14:hiddenFill xmlns:a14="http://schemas.microsoft.com/office/drawing/2010/main">
                <a:solidFill>
                  <a:srgbClr val="FFFFFF"/>
                </a:solidFill>
              </a14:hiddenFill>
            </a:ext>
          </a:extLst>
        </p:spPr>
      </p:pic>
      <p:pic>
        <p:nvPicPr>
          <p:cNvPr id="4" name="table"/>
          <p:cNvPicPr>
            <a:picLocks noGrp="1" noChangeAspect="1"/>
          </p:cNvPicPr>
          <p:nvPr>
            <p:ph idx="1"/>
          </p:nvPr>
        </p:nvPicPr>
        <p:blipFill>
          <a:blip r:embed="rId2"/>
          <a:stretch>
            <a:fillRect/>
          </a:stretch>
        </p:blipFill>
        <p:spPr>
          <a:xfrm>
            <a:off x="5295900" y="0"/>
            <a:ext cx="6453313" cy="4262400"/>
          </a:xfrm>
          <a:prstGeom prst="rect">
            <a:avLst/>
          </a:prstGeom>
        </p:spPr>
      </p:pic>
      <p:sp>
        <p:nvSpPr>
          <p:cNvPr id="81" name="Rectangle 80"/>
          <p:cNvSpPr>
            <a:spLocks noGrp="1" noRot="1" noChangeAspect="1" noMove="1" noResize="1" noEditPoints="1" noAdjustHandles="1" noChangeArrowheads="1" noChangeShapeType="1" noTextEdit="1"/>
          </p:cNvSpPr>
          <p:nvPr/>
        </p:nvSpPr>
        <p:spPr>
          <a:xfrm>
            <a:off x="446534" y="4297735"/>
            <a:ext cx="11265408"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82"/>
          <p:cNvSpPr>
            <a:spLocks noGrp="1" noRot="1" noChangeAspect="1" noMove="1" noResize="1" noEditPoints="1" noAdjustHandles="1" noChangeArrowheads="1" noChangeShapeType="1" noTextEdit="1"/>
          </p:cNvSpPr>
          <p:nvPr/>
        </p:nvSpPr>
        <p:spPr>
          <a:xfrm>
            <a:off x="448732" y="4428067"/>
            <a:ext cx="11260667" cy="1962497"/>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09599" y="4572000"/>
            <a:ext cx="10965141" cy="895244"/>
          </a:xfrm>
        </p:spPr>
        <p:txBody>
          <a:bodyPr vert="horz" lIns="91440" tIns="45720" rIns="91440" bIns="45720" rtlCol="0" anchor="b">
            <a:normAutofit/>
          </a:bodyPr>
          <a:lstStyle/>
          <a:p>
            <a:r>
              <a:rPr lang="en-US" sz="4000">
                <a:solidFill>
                  <a:srgbClr val="FFFFFF"/>
                </a:solidFill>
              </a:rPr>
              <a:t>Description of Features</a:t>
            </a:r>
            <a:endParaRPr lang="en-US" sz="400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p:cNvSpPr>
            <a:spLocks noGrp="1" noRot="1" noChangeAspect="1" noMove="1" noResize="1" noEditPoints="1" noAdjustHandles="1" noChangeArrowheads="1" noChangeShapeType="1" noTextEdit="1"/>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p:cNvSpPr>
            <a:spLocks noGrp="1" noRot="1" noChangeAspect="1" noMove="1" noResize="1" noEditPoints="1" noAdjustHandles="1" noChangeArrowheads="1" noChangeShapeType="1" noTextEdit="1"/>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p:cNvSpPr>
            <a:spLocks noGrp="1" noRot="1" noChangeAspect="1" noMove="1" noResize="1" noEditPoints="1" noAdjustHandles="1" noChangeArrowheads="1" noChangeShapeType="1" noTextEdit="1"/>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p:cNvSpPr>
            <a:spLocks noGrp="1" noRot="1" noChangeAspect="1" noMove="1" noResize="1" noEditPoints="1" noAdjustHandles="1" noChangeArrowheads="1" noChangeShapeType="1" noTextEdit="1"/>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79" name="Rectangle 7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Data Annotation - TranscribeMe"/>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1474607" y="541065"/>
            <a:ext cx="3410122" cy="3435892"/>
          </a:xfrm>
          <a:prstGeom prst="rect">
            <a:avLst/>
          </a:prstGeom>
          <a:noFill/>
          <a:extLst>
            <a:ext uri="{909E8E84-426E-40DD-AFC4-6F175D3DCCD1}">
              <a14:hiddenFill xmlns:a14="http://schemas.microsoft.com/office/drawing/2010/main">
                <a:solidFill>
                  <a:srgbClr val="FFFFFF"/>
                </a:solidFill>
              </a14:hiddenFill>
            </a:ext>
          </a:extLst>
        </p:spPr>
      </p:pic>
      <p:pic>
        <p:nvPicPr>
          <p:cNvPr id="6" name="table"/>
          <p:cNvPicPr>
            <a:picLocks noGrp="1" noChangeAspect="1"/>
          </p:cNvPicPr>
          <p:nvPr>
            <p:ph idx="1"/>
          </p:nvPr>
        </p:nvPicPr>
        <p:blipFill>
          <a:blip r:embed="rId2"/>
          <a:stretch>
            <a:fillRect/>
          </a:stretch>
        </p:blipFill>
        <p:spPr>
          <a:xfrm>
            <a:off x="5481446" y="0"/>
            <a:ext cx="6227953" cy="4262400"/>
          </a:xfrm>
          <a:prstGeom prst="rect">
            <a:avLst/>
          </a:prstGeom>
        </p:spPr>
      </p:pic>
      <p:sp>
        <p:nvSpPr>
          <p:cNvPr id="81" name="Rectangle 80"/>
          <p:cNvSpPr>
            <a:spLocks noGrp="1" noRot="1" noChangeAspect="1" noMove="1" noResize="1" noEditPoints="1" noAdjustHandles="1" noChangeArrowheads="1" noChangeShapeType="1" noTextEdit="1"/>
          </p:cNvSpPr>
          <p:nvPr/>
        </p:nvSpPr>
        <p:spPr>
          <a:xfrm>
            <a:off x="446534" y="4297735"/>
            <a:ext cx="11265408"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82"/>
          <p:cNvSpPr>
            <a:spLocks noGrp="1" noRot="1" noChangeAspect="1" noMove="1" noResize="1" noEditPoints="1" noAdjustHandles="1" noChangeArrowheads="1" noChangeShapeType="1" noTextEdit="1"/>
          </p:cNvSpPr>
          <p:nvPr/>
        </p:nvSpPr>
        <p:spPr>
          <a:xfrm>
            <a:off x="448732" y="4428067"/>
            <a:ext cx="11260667" cy="1962497"/>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09599" y="4572000"/>
            <a:ext cx="10965141" cy="895244"/>
          </a:xfrm>
        </p:spPr>
        <p:txBody>
          <a:bodyPr vert="horz" lIns="91440" tIns="45720" rIns="91440" bIns="45720" rtlCol="0" anchor="b">
            <a:normAutofit/>
          </a:bodyPr>
          <a:lstStyle/>
          <a:p>
            <a:r>
              <a:rPr lang="en-US" sz="4000">
                <a:solidFill>
                  <a:srgbClr val="FFFFFF"/>
                </a:solidFill>
              </a:rPr>
              <a:t>Description of Features</a:t>
            </a:r>
            <a:endParaRPr lang="en-US" sz="40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9" name="Rectangle 70"/>
          <p:cNvSpPr>
            <a:spLocks noGrp="1" noRot="1" noChangeAspect="1" noMove="1" noResize="1" noEditPoints="1" noAdjustHandles="1" noChangeArrowheads="1" noChangeShapeType="1" noTextEdit="1"/>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p:cNvSpPr>
            <a:spLocks noGrp="1" noRot="1" noChangeAspect="1" noMove="1" noResize="1" noEditPoints="1" noAdjustHandles="1" noChangeArrowheads="1" noChangeShapeType="1" noTextEdit="1"/>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p:cNvSpPr>
            <a:spLocks noGrp="1" noRot="1" noChangeAspect="1" noMove="1" noResize="1" noEditPoints="1" noAdjustHandles="1" noChangeArrowheads="1" noChangeShapeType="1" noTextEdit="1"/>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p:cNvSpPr>
            <a:spLocks noGrp="1" noRot="1" noChangeAspect="1" noMove="1" noResize="1" noEditPoints="1" noAdjustHandles="1" noChangeArrowheads="1" noChangeShapeType="1" noTextEdit="1"/>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79" name="Rectangle 7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Data Annotation - TranscribeMe"/>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1474607" y="541065"/>
            <a:ext cx="3410122" cy="3435892"/>
          </a:xfrm>
          <a:prstGeom prst="rect">
            <a:avLst/>
          </a:prstGeom>
          <a:noFill/>
          <a:extLst>
            <a:ext uri="{909E8E84-426E-40DD-AFC4-6F175D3DCCD1}">
              <a14:hiddenFill xmlns:a14="http://schemas.microsoft.com/office/drawing/2010/main">
                <a:solidFill>
                  <a:srgbClr val="FFFFFF"/>
                </a:solidFill>
              </a14:hiddenFill>
            </a:ext>
          </a:extLst>
        </p:spPr>
      </p:pic>
      <p:pic>
        <p:nvPicPr>
          <p:cNvPr id="4" name="table"/>
          <p:cNvPicPr>
            <a:picLocks noGrp="1" noChangeAspect="1"/>
          </p:cNvPicPr>
          <p:nvPr>
            <p:ph idx="1"/>
          </p:nvPr>
        </p:nvPicPr>
        <p:blipFill>
          <a:blip r:embed="rId2"/>
          <a:stretch>
            <a:fillRect/>
          </a:stretch>
        </p:blipFill>
        <p:spPr>
          <a:xfrm>
            <a:off x="5429251" y="0"/>
            <a:ext cx="6280148" cy="4262400"/>
          </a:xfrm>
          <a:prstGeom prst="rect">
            <a:avLst/>
          </a:prstGeom>
        </p:spPr>
      </p:pic>
      <p:sp>
        <p:nvSpPr>
          <p:cNvPr id="4110" name="Rectangle 80"/>
          <p:cNvSpPr>
            <a:spLocks noGrp="1" noRot="1" noChangeAspect="1" noMove="1" noResize="1" noEditPoints="1" noAdjustHandles="1" noChangeArrowheads="1" noChangeShapeType="1" noTextEdit="1"/>
          </p:cNvSpPr>
          <p:nvPr/>
        </p:nvSpPr>
        <p:spPr>
          <a:xfrm>
            <a:off x="446534" y="4297735"/>
            <a:ext cx="11265408"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111" name="Rectangle 82"/>
          <p:cNvSpPr>
            <a:spLocks noGrp="1" noRot="1" noChangeAspect="1" noMove="1" noResize="1" noEditPoints="1" noAdjustHandles="1" noChangeArrowheads="1" noChangeShapeType="1" noTextEdit="1"/>
          </p:cNvSpPr>
          <p:nvPr/>
        </p:nvSpPr>
        <p:spPr>
          <a:xfrm>
            <a:off x="448732" y="4428067"/>
            <a:ext cx="11260667" cy="1962497"/>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09599" y="4572000"/>
            <a:ext cx="10965141" cy="895244"/>
          </a:xfrm>
        </p:spPr>
        <p:txBody>
          <a:bodyPr vert="horz" lIns="91440" tIns="45720" rIns="91440" bIns="45720" rtlCol="0" anchor="b">
            <a:normAutofit/>
          </a:bodyPr>
          <a:lstStyle/>
          <a:p>
            <a:r>
              <a:rPr lang="en-US" sz="4000">
                <a:solidFill>
                  <a:srgbClr val="FFFFFF"/>
                </a:solidFill>
              </a:rPr>
              <a:t>Description of Features</a:t>
            </a:r>
            <a:endParaRPr lang="en-US" sz="40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a:spLocks noGrp="1" noRot="1" noChangeAspect="1" noMove="1" noResize="1" noEditPoints="1" noAdjustHandles="1" noChangeArrowheads="1" noChangeShapeType="1" noTextEdit="1"/>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42"/>
          <p:cNvSpPr>
            <a:spLocks noGrp="1" noRot="1" noChangeAspect="1" noMove="1" noResize="1" noEditPoints="1" noAdjustHandles="1" noChangeArrowheads="1" noChangeShapeType="1" noTextEdit="1"/>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44"/>
          <p:cNvSpPr>
            <a:spLocks noGrp="1" noRot="1" noChangeAspect="1" noMove="1" noResize="1" noEditPoints="1" noAdjustHandles="1" noChangeArrowheads="1" noChangeShapeType="1" noTextEdit="1"/>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46"/>
          <p:cNvSpPr>
            <a:spLocks noGrp="1" noRot="1" noChangeAspect="1" noMove="1" noResize="1" noEditPoints="1" noAdjustHandles="1" noChangeArrowheads="1" noChangeShapeType="1" noTextEdit="1"/>
          </p:cNvSpPr>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01255" y="702155"/>
            <a:ext cx="3409783" cy="1474987"/>
          </a:xfrm>
        </p:spPr>
        <p:txBody>
          <a:bodyPr vert="horz" lIns="91440" tIns="45720" rIns="91440" bIns="45720" rtlCol="0" anchor="b">
            <a:normAutofit fontScale="90000"/>
          </a:bodyPr>
          <a:lstStyle/>
          <a:p>
            <a:r>
              <a:rPr lang="en-US" dirty="0">
                <a:solidFill>
                  <a:srgbClr val="FFFFFF"/>
                </a:solidFill>
              </a:rPr>
              <a:t>Average main balance account vs loan pay back with in 5 days</a:t>
            </a:r>
            <a:endParaRPr lang="en-US" dirty="0">
              <a:solidFill>
                <a:srgbClr val="FFFFFF"/>
              </a:solidFill>
            </a:endParaRPr>
          </a:p>
        </p:txBody>
      </p:sp>
      <p:sp>
        <p:nvSpPr>
          <p:cNvPr id="12" name="Rectangle 6"/>
          <p:cNvSpPr>
            <a:spLocks noChangeArrowheads="1"/>
          </p:cNvSpPr>
          <p:nvPr/>
        </p:nvSpPr>
        <p:spPr bwMode="auto">
          <a:xfrm>
            <a:off x="601255" y="2177142"/>
            <a:ext cx="3409782" cy="3823607"/>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normAutofit/>
          </a:bodyPr>
          <a:lstStyle/>
          <a:p>
            <a:pPr marL="0" marR="0" lvl="0" indent="0" defTabSz="457200" fontAlgn="base">
              <a:lnSpc>
                <a:spcPct val="90000"/>
              </a:lnSpc>
              <a:spcBef>
                <a:spcPct val="20000"/>
              </a:spcBef>
              <a:spcAft>
                <a:spcPts val="600"/>
              </a:spcAft>
              <a:buClr>
                <a:schemeClr val="accent1"/>
              </a:buClr>
              <a:buSzPct val="92000"/>
              <a:buFont typeface="Wingdings 2" panose="05020102010507070707" pitchFamily="18" charset="2"/>
              <a:buChar char=""/>
            </a:pPr>
            <a:r>
              <a:rPr kumimoji="0" lang="en-US" altLang="en-US" sz="1000" b="0" i="0" u="none" strike="noStrike" cap="none" normalizeH="0" baseline="0" dirty="0">
                <a:ln>
                  <a:noFill/>
                </a:ln>
                <a:solidFill>
                  <a:srgbClr val="FFFFFF"/>
                </a:solidFill>
                <a:effectLst/>
              </a:rPr>
              <a:t>observations:-</a:t>
            </a:r>
            <a:endParaRPr kumimoji="0" lang="en-US" altLang="en-US" sz="1000" b="0" i="0" u="none" strike="noStrike" cap="none" normalizeH="0" baseline="0" dirty="0">
              <a:ln>
                <a:noFill/>
              </a:ln>
              <a:solidFill>
                <a:srgbClr val="FFFFFF"/>
              </a:solidFill>
              <a:effectLst/>
            </a:endParaRPr>
          </a:p>
          <a:p>
            <a:pPr marL="0" marR="0" lvl="0" indent="0" defTabSz="457200" fontAlgn="base">
              <a:lnSpc>
                <a:spcPct val="90000"/>
              </a:lnSpc>
              <a:spcBef>
                <a:spcPct val="20000"/>
              </a:spcBef>
              <a:spcAft>
                <a:spcPts val="600"/>
              </a:spcAft>
              <a:buClr>
                <a:schemeClr val="accent1"/>
              </a:buClr>
              <a:buSzPct val="92000"/>
              <a:buFont typeface="Wingdings 2" panose="05020102010507070707" pitchFamily="18" charset="2"/>
              <a:buChar char=""/>
            </a:pPr>
            <a:r>
              <a:rPr kumimoji="0" lang="en-US" altLang="en-US" sz="1000" b="0" i="0" u="none" strike="noStrike" cap="none" normalizeH="0" baseline="0" dirty="0">
                <a:ln>
                  <a:noFill/>
                </a:ln>
                <a:solidFill>
                  <a:srgbClr val="FFFFFF"/>
                </a:solidFill>
                <a:effectLst/>
              </a:rPr>
              <a:t>1- We can differentiate the customers with main balance levels are paying back the loan with in five days. </a:t>
            </a:r>
            <a:endParaRPr kumimoji="0" lang="en-US" altLang="en-US" sz="1000" b="0" i="0" u="none" strike="noStrike" cap="none" normalizeH="0" baseline="0" dirty="0">
              <a:ln>
                <a:noFill/>
              </a:ln>
              <a:solidFill>
                <a:srgbClr val="FFFFFF"/>
              </a:solidFill>
              <a:effectLst/>
            </a:endParaRPr>
          </a:p>
          <a:p>
            <a:pPr marL="0" marR="0" lvl="0" indent="0" defTabSz="457200" fontAlgn="base">
              <a:lnSpc>
                <a:spcPct val="90000"/>
              </a:lnSpc>
              <a:spcBef>
                <a:spcPct val="20000"/>
              </a:spcBef>
              <a:spcAft>
                <a:spcPts val="600"/>
              </a:spcAft>
              <a:buClr>
                <a:schemeClr val="accent1"/>
              </a:buClr>
              <a:buSzPct val="92000"/>
              <a:buFont typeface="Wingdings 2" panose="05020102010507070707" pitchFamily="18" charset="2"/>
              <a:buChar char=""/>
            </a:pPr>
            <a:endParaRPr kumimoji="0" lang="en-US" altLang="en-US" sz="1000" b="0" i="0" u="none" strike="noStrike" cap="none" normalizeH="0" baseline="0" dirty="0">
              <a:ln>
                <a:noFill/>
              </a:ln>
              <a:solidFill>
                <a:srgbClr val="FFFFFF"/>
              </a:solidFill>
              <a:effectLst/>
            </a:endParaRPr>
          </a:p>
          <a:p>
            <a:pPr marL="0" marR="0" lvl="0" indent="0" defTabSz="457200" fontAlgn="base">
              <a:lnSpc>
                <a:spcPct val="90000"/>
              </a:lnSpc>
              <a:spcBef>
                <a:spcPct val="20000"/>
              </a:spcBef>
              <a:spcAft>
                <a:spcPts val="600"/>
              </a:spcAft>
              <a:buClr>
                <a:schemeClr val="accent1"/>
              </a:buClr>
              <a:buSzPct val="92000"/>
              <a:buFont typeface="Wingdings 2" panose="05020102010507070707" pitchFamily="18" charset="2"/>
              <a:buChar char=""/>
            </a:pPr>
            <a:r>
              <a:rPr kumimoji="0" lang="en-US" altLang="en-US" sz="1000" b="0" i="0" u="none" strike="noStrike" cap="none" normalizeH="0" baseline="0" dirty="0">
                <a:ln>
                  <a:noFill/>
                </a:ln>
                <a:solidFill>
                  <a:srgbClr val="FFFFFF"/>
                </a:solidFill>
                <a:effectLst/>
              </a:rPr>
              <a:t>2- The high balance level people are with 100% rate </a:t>
            </a:r>
            <a:r>
              <a:rPr kumimoji="0" lang="en-US" altLang="en-US" sz="1000" b="0" i="0" u="none" strike="noStrike" cap="none" normalizeH="0" baseline="0" dirty="0" err="1">
                <a:ln>
                  <a:noFill/>
                </a:ln>
                <a:solidFill>
                  <a:srgbClr val="FFFFFF"/>
                </a:solidFill>
                <a:effectLst/>
              </a:rPr>
              <a:t>i.e</a:t>
            </a:r>
            <a:r>
              <a:rPr kumimoji="0" lang="en-US" altLang="en-US" sz="1000" b="0" i="0" u="none" strike="noStrike" cap="none" normalizeH="0" baseline="0" dirty="0">
                <a:ln>
                  <a:noFill/>
                </a:ln>
                <a:solidFill>
                  <a:srgbClr val="FFFFFF"/>
                </a:solidFill>
                <a:effectLst/>
              </a:rPr>
              <a:t> they are paying loan within 5 days. </a:t>
            </a:r>
            <a:endParaRPr kumimoji="0" lang="en-US" altLang="en-US" sz="1000" b="0" i="0" u="none" strike="noStrike" cap="none" normalizeH="0" baseline="0" dirty="0">
              <a:ln>
                <a:noFill/>
              </a:ln>
              <a:solidFill>
                <a:srgbClr val="FFFFFF"/>
              </a:solidFill>
              <a:effectLst/>
            </a:endParaRPr>
          </a:p>
          <a:p>
            <a:pPr marL="0" marR="0" lvl="0" indent="0" defTabSz="457200" fontAlgn="base">
              <a:lnSpc>
                <a:spcPct val="90000"/>
              </a:lnSpc>
              <a:spcBef>
                <a:spcPct val="20000"/>
              </a:spcBef>
              <a:spcAft>
                <a:spcPts val="600"/>
              </a:spcAft>
              <a:buClr>
                <a:schemeClr val="accent1"/>
              </a:buClr>
              <a:buSzPct val="92000"/>
              <a:buFont typeface="Wingdings 2" panose="05020102010507070707" pitchFamily="18" charset="2"/>
              <a:buChar char=""/>
            </a:pPr>
            <a:endParaRPr kumimoji="0" lang="en-US" altLang="en-US" sz="1000" b="0" i="0" u="none" strike="noStrike" cap="none" normalizeH="0" baseline="0" dirty="0">
              <a:ln>
                <a:noFill/>
              </a:ln>
              <a:solidFill>
                <a:srgbClr val="FFFFFF"/>
              </a:solidFill>
              <a:effectLst/>
            </a:endParaRPr>
          </a:p>
          <a:p>
            <a:pPr marL="0" marR="0" lvl="0" indent="0" defTabSz="457200" fontAlgn="base">
              <a:lnSpc>
                <a:spcPct val="90000"/>
              </a:lnSpc>
              <a:spcBef>
                <a:spcPct val="20000"/>
              </a:spcBef>
              <a:spcAft>
                <a:spcPts val="600"/>
              </a:spcAft>
              <a:buClr>
                <a:schemeClr val="accent1"/>
              </a:buClr>
              <a:buSzPct val="92000"/>
              <a:buFont typeface="Wingdings 2" panose="05020102010507070707" pitchFamily="18" charset="2"/>
              <a:buChar char=""/>
            </a:pPr>
            <a:r>
              <a:rPr kumimoji="0" lang="en-US" altLang="en-US" sz="1000" b="0" i="0" u="none" strike="noStrike" cap="none" normalizeH="0" baseline="0" dirty="0">
                <a:ln>
                  <a:noFill/>
                </a:ln>
                <a:solidFill>
                  <a:srgbClr val="FFFFFF"/>
                </a:solidFill>
                <a:effectLst/>
              </a:rPr>
              <a:t>3- If talk about average and low balance people ,it is observed that around 10%-12% of people are not paying the loan within 5 days. </a:t>
            </a:r>
            <a:endParaRPr kumimoji="0" lang="en-US" altLang="en-US" sz="1000" b="0" i="0" u="none" strike="noStrike" cap="none" normalizeH="0" baseline="0" dirty="0">
              <a:ln>
                <a:noFill/>
              </a:ln>
              <a:solidFill>
                <a:srgbClr val="FFFFFF"/>
              </a:solidFill>
              <a:effectLst/>
            </a:endParaRPr>
          </a:p>
          <a:p>
            <a:pPr marL="0" marR="0" lvl="0" indent="0" defTabSz="457200" fontAlgn="base">
              <a:lnSpc>
                <a:spcPct val="90000"/>
              </a:lnSpc>
              <a:spcBef>
                <a:spcPct val="20000"/>
              </a:spcBef>
              <a:spcAft>
                <a:spcPts val="600"/>
              </a:spcAft>
              <a:buClr>
                <a:schemeClr val="accent1"/>
              </a:buClr>
              <a:buSzPct val="92000"/>
              <a:buFont typeface="Wingdings 2" panose="05020102010507070707" pitchFamily="18" charset="2"/>
              <a:buChar char=""/>
            </a:pPr>
            <a:endParaRPr kumimoji="0" lang="en-US" altLang="en-US" sz="1000" b="0" i="0" u="none" strike="noStrike" cap="none" normalizeH="0" baseline="0" dirty="0">
              <a:ln>
                <a:noFill/>
              </a:ln>
              <a:solidFill>
                <a:srgbClr val="FFFFFF"/>
              </a:solidFill>
              <a:effectLst/>
            </a:endParaRPr>
          </a:p>
          <a:p>
            <a:pPr marL="0" marR="0" lvl="0" indent="0" defTabSz="457200" fontAlgn="base">
              <a:lnSpc>
                <a:spcPct val="90000"/>
              </a:lnSpc>
              <a:spcBef>
                <a:spcPct val="20000"/>
              </a:spcBef>
              <a:spcAft>
                <a:spcPts val="600"/>
              </a:spcAft>
              <a:buClr>
                <a:schemeClr val="accent1"/>
              </a:buClr>
              <a:buSzPct val="92000"/>
              <a:buFont typeface="Wingdings 2" panose="05020102010507070707" pitchFamily="18" charset="2"/>
              <a:buChar char=""/>
            </a:pPr>
            <a:r>
              <a:rPr kumimoji="0" lang="en-US" altLang="en-US" sz="1000" b="0" i="0" u="none" strike="noStrike" cap="none" normalizeH="0" baseline="0" dirty="0">
                <a:ln>
                  <a:noFill/>
                </a:ln>
                <a:solidFill>
                  <a:srgbClr val="FFFFFF"/>
                </a:solidFill>
                <a:effectLst/>
              </a:rPr>
              <a:t>4- It is clearly shown that around 30% of low balance level people are not paying back the loan with in stipulated 5 days of time. </a:t>
            </a:r>
            <a:endParaRPr kumimoji="0" lang="en-US" altLang="en-US" sz="1000" b="0" i="0" u="none" strike="noStrike" cap="none" normalizeH="0" baseline="0" dirty="0">
              <a:ln>
                <a:noFill/>
              </a:ln>
              <a:solidFill>
                <a:srgbClr val="FFFFFF"/>
              </a:solidFill>
              <a:effectLst/>
            </a:endParaRPr>
          </a:p>
          <a:p>
            <a:pPr marL="0" marR="0" lvl="0" indent="0" defTabSz="457200" fontAlgn="base">
              <a:lnSpc>
                <a:spcPct val="90000"/>
              </a:lnSpc>
              <a:spcBef>
                <a:spcPct val="20000"/>
              </a:spcBef>
              <a:spcAft>
                <a:spcPts val="600"/>
              </a:spcAft>
              <a:buClr>
                <a:schemeClr val="accent1"/>
              </a:buClr>
              <a:buSzPct val="92000"/>
              <a:buFont typeface="Wingdings 2" panose="05020102010507070707" pitchFamily="18" charset="2"/>
              <a:buChar char=""/>
            </a:pPr>
            <a:endParaRPr lang="en-US" altLang="en-US" sz="1000" dirty="0">
              <a:solidFill>
                <a:srgbClr val="FFFFFF"/>
              </a:solidFill>
            </a:endParaRPr>
          </a:p>
          <a:p>
            <a:pPr marL="0" marR="0" lvl="0" indent="0" defTabSz="457200" fontAlgn="base">
              <a:lnSpc>
                <a:spcPct val="90000"/>
              </a:lnSpc>
              <a:spcBef>
                <a:spcPct val="20000"/>
              </a:spcBef>
              <a:spcAft>
                <a:spcPts val="600"/>
              </a:spcAft>
              <a:buClr>
                <a:schemeClr val="accent1"/>
              </a:buClr>
              <a:buSzPct val="92000"/>
              <a:buFont typeface="Wingdings 2" panose="05020102010507070707" pitchFamily="18" charset="2"/>
              <a:buChar char=""/>
            </a:pPr>
            <a:r>
              <a:rPr kumimoji="0" lang="en-US" altLang="en-US" sz="1000" b="0" i="0" u="none" strike="noStrike" cap="none" normalizeH="0" baseline="0" dirty="0">
                <a:ln>
                  <a:noFill/>
                </a:ln>
                <a:solidFill>
                  <a:srgbClr val="FFFFFF"/>
                </a:solidFill>
                <a:effectLst/>
              </a:rPr>
              <a:t>5- The 30% of people with no balance or negative balance people are creating a major loss to the company without paying back the loan within five days of time. </a:t>
            </a:r>
            <a:endParaRPr kumimoji="0" lang="en-US" altLang="en-US" sz="1000" b="0" i="0" u="none" strike="noStrike" cap="none" normalizeH="0" baseline="0" dirty="0">
              <a:ln>
                <a:noFill/>
              </a:ln>
              <a:solidFill>
                <a:srgbClr val="FFFFFF"/>
              </a:solidFill>
              <a:effectLst/>
            </a:endParaRPr>
          </a:p>
        </p:txBody>
      </p:sp>
      <p:pic>
        <p:nvPicPr>
          <p:cNvPr id="5" name="Content Placeholder 4" descr="Graphical user interface, application&#10;&#10;Description automatically generated"/>
          <p:cNvPicPr>
            <a:picLocks noGrp="1" noChangeAspect="1"/>
          </p:cNvPicPr>
          <p:nvPr>
            <p:ph idx="1"/>
          </p:nvPr>
        </p:nvPicPr>
        <p:blipFill rotWithShape="1">
          <a:blip r:embed="rId1"/>
          <a:srcRect l="20806" t="41197" r="43365" b="13193"/>
          <a:stretch>
            <a:fillRect/>
          </a:stretch>
        </p:blipFill>
        <p:spPr>
          <a:xfrm>
            <a:off x="4592231" y="974418"/>
            <a:ext cx="6831503" cy="4891751"/>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3" name="Rectangle 3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a:spLocks noGrp="1" noRot="1" noChangeAspect="1" noMove="1" noResize="1" noEditPoints="1" noAdjustHandles="1" noChangeArrowheads="1" noChangeShapeType="1" noTextEdit="1"/>
          </p:cNvSpPr>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 name="Content Placeholder 4" descr="Graphical user interface, application&#10;&#10;Description automatically generated"/>
          <p:cNvPicPr>
            <a:picLocks noGrp="1" noChangeAspect="1"/>
          </p:cNvPicPr>
          <p:nvPr>
            <p:ph idx="1"/>
          </p:nvPr>
        </p:nvPicPr>
        <p:blipFill rotWithShape="1">
          <a:blip r:embed="rId1"/>
          <a:srcRect l="21986" t="32023" r="41743" b="22106"/>
          <a:stretch>
            <a:fillRect/>
          </a:stretch>
        </p:blipFill>
        <p:spPr>
          <a:xfrm>
            <a:off x="720636" y="1581343"/>
            <a:ext cx="5476375" cy="3895779"/>
          </a:xfrm>
          <a:prstGeom prst="rect">
            <a:avLst/>
          </a:prstGeom>
        </p:spPr>
      </p:pic>
      <p:sp>
        <p:nvSpPr>
          <p:cNvPr id="37" name="Rectangle 36"/>
          <p:cNvSpPr>
            <a:spLocks noGrp="1" noRot="1" noChangeAspect="1" noMove="1" noResize="1" noEditPoints="1" noAdjustHandles="1" noChangeArrowheads="1" noChangeShapeType="1" noTextEdit="1"/>
          </p:cNvSpPr>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873606" y="938022"/>
            <a:ext cx="4597758" cy="1188720"/>
          </a:xfrm>
        </p:spPr>
        <p:txBody>
          <a:bodyPr vert="horz" lIns="91440" tIns="45720" rIns="91440" bIns="45720" rtlCol="0" anchor="b">
            <a:normAutofit/>
          </a:bodyPr>
          <a:lstStyle/>
          <a:p>
            <a:pPr>
              <a:lnSpc>
                <a:spcPct val="90000"/>
              </a:lnSpc>
            </a:pPr>
            <a:r>
              <a:rPr lang="en-US" sz="2000">
                <a:solidFill>
                  <a:srgbClr val="FFFFFF"/>
                </a:solidFill>
              </a:rPr>
              <a:t>Frequency of main  account recharged in last 30 days vs loan pay back rate with in 5 days</a:t>
            </a:r>
            <a:endParaRPr lang="en-US" sz="2000">
              <a:solidFill>
                <a:srgbClr val="FFFFFF"/>
              </a:solidFill>
            </a:endParaRPr>
          </a:p>
        </p:txBody>
      </p:sp>
      <p:sp>
        <p:nvSpPr>
          <p:cNvPr id="6" name="TextBox 5"/>
          <p:cNvSpPr txBox="1"/>
          <p:nvPr/>
        </p:nvSpPr>
        <p:spPr>
          <a:xfrm>
            <a:off x="6873606" y="2340864"/>
            <a:ext cx="4597758" cy="3793237"/>
          </a:xfrm>
          <a:prstGeom prst="rect">
            <a:avLst/>
          </a:prstGeom>
        </p:spPr>
        <p:txBody>
          <a:bodyPr vert="horz" lIns="91440" tIns="45720" rIns="91440" bIns="45720" rtlCol="0" anchor="ctr">
            <a:normAutofit/>
          </a:bodyPr>
          <a:lstStyle/>
          <a:p>
            <a:pPr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300" dirty="0">
                <a:solidFill>
                  <a:srgbClr val="FFFFFF"/>
                </a:solidFill>
              </a:rPr>
              <a:t>Observations:-</a:t>
            </a:r>
            <a:endParaRPr lang="en-US" sz="1300" dirty="0">
              <a:solidFill>
                <a:srgbClr val="FFFFFF"/>
              </a:solidFill>
            </a:endParaRPr>
          </a:p>
          <a:p>
            <a:pPr marL="304800" marR="60325" defTabSz="457200">
              <a:lnSpc>
                <a:spcPct val="90000"/>
              </a:lnSpc>
              <a:spcBef>
                <a:spcPct val="20000"/>
              </a:spcBef>
              <a:spcAft>
                <a:spcPts val="600"/>
              </a:spcAft>
              <a:buClr>
                <a:schemeClr val="accent1"/>
              </a:buClr>
              <a:buSzPct val="92000"/>
              <a:buFont typeface="Wingdings 2" panose="05020102010507070707" pitchFamily="18" charset="2"/>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300" dirty="0">
                <a:solidFill>
                  <a:srgbClr val="FFFFFF"/>
                </a:solidFill>
                <a:effectLst/>
              </a:rPr>
              <a:t>1-  Customers with different frequency levels (main account recharge) are paying back the loan within five days. </a:t>
            </a:r>
            <a:endParaRPr lang="en-US" sz="1300" dirty="0">
              <a:solidFill>
                <a:srgbClr val="FFFFFF"/>
              </a:solidFill>
              <a:effectLst/>
            </a:endParaRPr>
          </a:p>
          <a:p>
            <a:pPr marL="304800" marR="60325" defTabSz="457200">
              <a:lnSpc>
                <a:spcPct val="90000"/>
              </a:lnSpc>
              <a:spcBef>
                <a:spcPct val="20000"/>
              </a:spcBef>
              <a:spcAft>
                <a:spcPts val="600"/>
              </a:spcAft>
              <a:buClr>
                <a:schemeClr val="accent1"/>
              </a:buClr>
              <a:buSzPct val="92000"/>
              <a:buFont typeface="Wingdings 2" panose="05020102010507070707" pitchFamily="18" charset="2"/>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300" dirty="0">
                <a:solidFill>
                  <a:srgbClr val="FFFFFF"/>
                </a:solidFill>
                <a:effectLst/>
              </a:rPr>
              <a:t>2- There is no 100% rate in any of the frequency levels to pay back the loan within 5 days. </a:t>
            </a:r>
            <a:endParaRPr lang="en-US" sz="1300" dirty="0">
              <a:solidFill>
                <a:srgbClr val="FFFFFF"/>
              </a:solidFill>
              <a:effectLst/>
            </a:endParaRPr>
          </a:p>
          <a:p>
            <a:pPr marL="304800" marR="60325" defTabSz="457200">
              <a:lnSpc>
                <a:spcPct val="90000"/>
              </a:lnSpc>
              <a:spcBef>
                <a:spcPct val="20000"/>
              </a:spcBef>
              <a:spcAft>
                <a:spcPts val="600"/>
              </a:spcAft>
              <a:buClr>
                <a:schemeClr val="accent1"/>
              </a:buClr>
              <a:buSzPct val="92000"/>
              <a:buFont typeface="Wingdings 2" panose="05020102010507070707" pitchFamily="18" charset="2"/>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300" dirty="0">
                <a:solidFill>
                  <a:srgbClr val="FFFFFF"/>
                </a:solidFill>
                <a:effectLst/>
              </a:rPr>
              <a:t>3- Coming to the average and low &amp; medium frequency people it is observed that around 5%-6% of people are not paying the loan within 5 days. </a:t>
            </a:r>
            <a:endParaRPr lang="en-US" sz="1300" dirty="0">
              <a:solidFill>
                <a:srgbClr val="FFFFFF"/>
              </a:solidFill>
              <a:effectLst/>
            </a:endParaRPr>
          </a:p>
          <a:p>
            <a:pPr marL="304800" marR="60325" defTabSz="457200">
              <a:lnSpc>
                <a:spcPct val="90000"/>
              </a:lnSpc>
              <a:spcBef>
                <a:spcPct val="20000"/>
              </a:spcBef>
              <a:spcAft>
                <a:spcPts val="600"/>
              </a:spcAft>
              <a:buClr>
                <a:schemeClr val="accent1"/>
              </a:buClr>
              <a:buSzPct val="92000"/>
              <a:buFont typeface="Wingdings 2" panose="05020102010507070707" pitchFamily="18" charset="2"/>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300" dirty="0">
                <a:solidFill>
                  <a:srgbClr val="FFFFFF"/>
                </a:solidFill>
                <a:effectLst/>
              </a:rPr>
              <a:t>4- Coming to low frequency level people, it is observed that around 25% of people are not paying back the loan with in stipulated 5 days of time. </a:t>
            </a:r>
            <a:endParaRPr lang="en-US" sz="1300" dirty="0">
              <a:solidFill>
                <a:srgbClr val="FFFFFF"/>
              </a:solidFill>
              <a:effectLst/>
            </a:endParaRPr>
          </a:p>
          <a:p>
            <a:pPr marL="304800" marR="60325" defTabSz="457200">
              <a:lnSpc>
                <a:spcPct val="90000"/>
              </a:lnSpc>
              <a:spcBef>
                <a:spcPct val="20000"/>
              </a:spcBef>
              <a:spcAft>
                <a:spcPts val="600"/>
              </a:spcAft>
              <a:buClr>
                <a:schemeClr val="accent1"/>
              </a:buClr>
              <a:buSzPct val="92000"/>
              <a:buFont typeface="Wingdings 2" panose="05020102010507070707" pitchFamily="18" charset="2"/>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300" dirty="0">
                <a:solidFill>
                  <a:srgbClr val="FFFFFF"/>
                </a:solidFill>
                <a:effectLst/>
              </a:rPr>
              <a:t>5- The 25% people who are not getting their main account recharge for 30 days creating a major loss to the company without paying back the loan within five days of time.</a:t>
            </a:r>
            <a:endParaRPr lang="en-US" sz="1300" dirty="0">
              <a:solidFill>
                <a:srgbClr val="FFFFFF"/>
              </a:solidFill>
              <a:effectLst/>
            </a:endParaRPr>
          </a:p>
          <a:p>
            <a:pPr defTabSz="457200">
              <a:lnSpc>
                <a:spcPct val="90000"/>
              </a:lnSpc>
              <a:spcBef>
                <a:spcPct val="20000"/>
              </a:spcBef>
              <a:spcAft>
                <a:spcPts val="600"/>
              </a:spcAft>
              <a:buClr>
                <a:schemeClr val="accent1"/>
              </a:buClr>
              <a:buSzPct val="92000"/>
              <a:buFont typeface="Wingdings 2" panose="05020102010507070707" pitchFamily="18" charset="2"/>
              <a:buChar char=""/>
            </a:pPr>
            <a:endParaRPr lang="en-US" sz="1300" dirty="0">
              <a:solidFill>
                <a:srgbClr val="FFFFFF"/>
              </a:solidFill>
            </a:endParaRPr>
          </a:p>
        </p:txBody>
      </p:sp>
    </p:spTree>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1192" y="702156"/>
            <a:ext cx="11029616" cy="1188720"/>
          </a:xfrm>
        </p:spPr>
        <p:txBody>
          <a:bodyPr vert="horz" lIns="91440" tIns="45720" rIns="91440" bIns="45720" rtlCol="0" anchor="b">
            <a:normAutofit/>
          </a:bodyPr>
          <a:lstStyle/>
          <a:p>
            <a:r>
              <a:rPr lang="en-US" dirty="0">
                <a:effectLst/>
              </a:rPr>
              <a:t>Number of loans taken by user in last 30 days vs loan pay back rate within 5 days</a:t>
            </a:r>
            <a:endParaRPr lang="en-US" dirty="0"/>
          </a:p>
        </p:txBody>
      </p:sp>
      <p:sp>
        <p:nvSpPr>
          <p:cNvPr id="25" name="Rectangle 24"/>
          <p:cNvSpPr>
            <a:spLocks noGrp="1" noRot="1" noChangeAspect="1" noMove="1" noResize="1" noEditPoints="1" noAdjustHandles="1" noChangeArrowheads="1" noChangeShapeType="1" noTextEdit="1"/>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p:cNvSpPr>
            <a:spLocks noGrp="1" noRot="1" noChangeAspect="1" noMove="1" noResize="1" noEditPoints="1" noAdjustHandles="1" noChangeArrowheads="1" noChangeShapeType="1" noTextEdit="1"/>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a:spLocks noGrp="1" noRot="1" noChangeAspect="1" noMove="1" noResize="1" noEditPoints="1" noAdjustHandles="1" noChangeArrowheads="1" noChangeShapeType="1" noTextEdit="1"/>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p:cNvSpPr>
            <a:spLocks noGrp="1" noRot="1" noChangeAspect="1" noMove="1" noResize="1" noEditPoints="1" noAdjustHandles="1" noChangeArrowheads="1" noChangeShapeType="1" noTextEdit="1"/>
          </p:cNvSpPr>
          <p:nvPr/>
        </p:nvSpPr>
        <p:spPr>
          <a:xfrm>
            <a:off x="446533" y="2180496"/>
            <a:ext cx="5404639" cy="4045683"/>
          </a:xfrm>
          <a:prstGeom prst="rect">
            <a:avLst/>
          </a:prstGeom>
          <a:solidFill>
            <a:schemeClr val="bg1"/>
          </a:solidFill>
          <a:ln w="3810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Graphical user interface, application&#10;&#10;Description automatically generated"/>
          <p:cNvPicPr>
            <a:picLocks noGrp="1"/>
          </p:cNvPicPr>
          <p:nvPr>
            <p:ph idx="1"/>
          </p:nvPr>
        </p:nvPicPr>
        <p:blipFill rotWithShape="1">
          <a:blip r:embed="rId1">
            <a:extLst>
              <a:ext uri="{28A0092B-C50C-407E-A947-70E740481C1C}">
                <a14:useLocalDpi xmlns:a14="http://schemas.microsoft.com/office/drawing/2010/main" val="0"/>
              </a:ext>
            </a:extLst>
          </a:blip>
          <a:srcRect l="21804" t="44908" r="36982" b="9947"/>
          <a:stretch>
            <a:fillRect/>
          </a:stretch>
        </p:blipFill>
        <p:spPr bwMode="auto">
          <a:xfrm>
            <a:off x="780698" y="2738778"/>
            <a:ext cx="4748741" cy="2925942"/>
          </a:xfrm>
          <a:prstGeom prst="rect">
            <a:avLst/>
          </a:prstGeom>
        </p:spPr>
      </p:pic>
      <p:sp>
        <p:nvSpPr>
          <p:cNvPr id="5" name="TextBox 4"/>
          <p:cNvSpPr txBox="1"/>
          <p:nvPr/>
        </p:nvSpPr>
        <p:spPr>
          <a:xfrm>
            <a:off x="6335805" y="2180496"/>
            <a:ext cx="5275001" cy="4045683"/>
          </a:xfrm>
          <a:prstGeom prst="rect">
            <a:avLst/>
          </a:prstGeom>
        </p:spPr>
        <p:txBody>
          <a:bodyPr vert="horz" lIns="91440" tIns="45720" rIns="91440" bIns="45720" rtlCol="0" anchor="ctr">
            <a:normAutofit/>
          </a:bodyPr>
          <a:lstStyle/>
          <a:p>
            <a:pPr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100" dirty="0">
                <a:solidFill>
                  <a:schemeClr val="tx1">
                    <a:lumMod val="75000"/>
                    <a:lumOff val="25000"/>
                  </a:schemeClr>
                </a:solidFill>
              </a:rPr>
              <a:t>Observation:-</a:t>
            </a:r>
            <a:endParaRPr lang="en-US" sz="1100" dirty="0">
              <a:solidFill>
                <a:schemeClr val="tx1">
                  <a:lumMod val="75000"/>
                  <a:lumOff val="25000"/>
                </a:schemeClr>
              </a:solidFill>
            </a:endParaRP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100" dirty="0">
                <a:solidFill>
                  <a:schemeClr val="tx1">
                    <a:lumMod val="75000"/>
                    <a:lumOff val="25000"/>
                  </a:schemeClr>
                </a:solidFill>
                <a:effectLst/>
              </a:rPr>
              <a:t>1-  Customers with different loans levels taken are paying back the loan within five days. </a:t>
            </a:r>
            <a:endParaRPr lang="en-US" sz="1100" dirty="0">
              <a:solidFill>
                <a:schemeClr val="tx1">
                  <a:lumMod val="75000"/>
                  <a:lumOff val="25000"/>
                </a:schemeClr>
              </a:solidFill>
              <a:effectLst/>
            </a:endParaRP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100" dirty="0">
                <a:solidFill>
                  <a:schemeClr val="tx1">
                    <a:lumMod val="75000"/>
                    <a:lumOff val="25000"/>
                  </a:schemeClr>
                </a:solidFill>
                <a:effectLst/>
              </a:rPr>
              <a:t> </a:t>
            </a:r>
            <a:endParaRPr lang="en-US" sz="1100" dirty="0">
              <a:solidFill>
                <a:schemeClr val="tx1">
                  <a:lumMod val="75000"/>
                  <a:lumOff val="25000"/>
                </a:schemeClr>
              </a:solidFill>
              <a:effectLst/>
            </a:endParaRP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100" dirty="0">
                <a:solidFill>
                  <a:schemeClr val="tx1">
                    <a:lumMod val="75000"/>
                    <a:lumOff val="25000"/>
                  </a:schemeClr>
                </a:solidFill>
                <a:effectLst/>
              </a:rPr>
              <a:t>2- In the data set people not taken loans are labelled as ‘1’. So we should not consider the people with no loans labelled in the above graph.</a:t>
            </a:r>
            <a:endParaRPr lang="en-US" sz="1100" dirty="0">
              <a:solidFill>
                <a:schemeClr val="tx1">
                  <a:lumMod val="75000"/>
                  <a:lumOff val="25000"/>
                </a:schemeClr>
              </a:solidFill>
              <a:effectLst/>
            </a:endParaRP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100" dirty="0">
                <a:solidFill>
                  <a:schemeClr val="tx1">
                    <a:lumMod val="75000"/>
                    <a:lumOff val="25000"/>
                  </a:schemeClr>
                </a:solidFill>
                <a:effectLst/>
              </a:rPr>
              <a:t> </a:t>
            </a:r>
            <a:endParaRPr lang="en-US" sz="1100" dirty="0">
              <a:solidFill>
                <a:schemeClr val="tx1">
                  <a:lumMod val="75000"/>
                  <a:lumOff val="25000"/>
                </a:schemeClr>
              </a:solidFill>
              <a:effectLst/>
            </a:endParaRP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100" dirty="0">
                <a:solidFill>
                  <a:schemeClr val="tx1">
                    <a:lumMod val="75000"/>
                    <a:lumOff val="25000"/>
                  </a:schemeClr>
                </a:solidFill>
                <a:effectLst/>
              </a:rPr>
              <a:t>3- Remaining levels, there is no 100% rate in any of the loan levels to pay back the loan within 5 days. </a:t>
            </a:r>
            <a:endParaRPr lang="en-US" sz="1100" dirty="0">
              <a:solidFill>
                <a:schemeClr val="tx1">
                  <a:lumMod val="75000"/>
                  <a:lumOff val="25000"/>
                </a:schemeClr>
              </a:solidFill>
              <a:effectLst/>
            </a:endParaRP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100" dirty="0">
                <a:solidFill>
                  <a:schemeClr val="tx1">
                    <a:lumMod val="75000"/>
                    <a:lumOff val="25000"/>
                  </a:schemeClr>
                </a:solidFill>
                <a:effectLst/>
              </a:rPr>
              <a:t> </a:t>
            </a:r>
            <a:endParaRPr lang="en-US" sz="1100" dirty="0">
              <a:solidFill>
                <a:schemeClr val="tx1">
                  <a:lumMod val="75000"/>
                  <a:lumOff val="25000"/>
                </a:schemeClr>
              </a:solidFill>
              <a:effectLst/>
            </a:endParaRP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100" dirty="0">
                <a:solidFill>
                  <a:schemeClr val="tx1">
                    <a:lumMod val="75000"/>
                    <a:lumOff val="25000"/>
                  </a:schemeClr>
                </a:solidFill>
                <a:effectLst/>
              </a:rPr>
              <a:t>4- Coming to the high number of loan level people it is observed that around 25% of people are not paying the loan within 5 days. </a:t>
            </a:r>
            <a:endParaRPr lang="en-US" sz="1100" dirty="0">
              <a:solidFill>
                <a:schemeClr val="tx1">
                  <a:lumMod val="75000"/>
                  <a:lumOff val="25000"/>
                </a:schemeClr>
              </a:solidFill>
              <a:effectLst/>
            </a:endParaRP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100" dirty="0">
                <a:solidFill>
                  <a:schemeClr val="tx1">
                    <a:lumMod val="75000"/>
                    <a:lumOff val="25000"/>
                  </a:schemeClr>
                </a:solidFill>
                <a:effectLst/>
              </a:rPr>
              <a:t> </a:t>
            </a:r>
            <a:endParaRPr lang="en-US" sz="1100" dirty="0">
              <a:solidFill>
                <a:schemeClr val="tx1">
                  <a:lumMod val="75000"/>
                  <a:lumOff val="25000"/>
                </a:schemeClr>
              </a:solidFill>
              <a:effectLst/>
            </a:endParaRP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100" dirty="0">
                <a:solidFill>
                  <a:schemeClr val="tx1">
                    <a:lumMod val="75000"/>
                    <a:lumOff val="25000"/>
                  </a:schemeClr>
                </a:solidFill>
                <a:effectLst/>
              </a:rPr>
              <a:t>5- Only 2% of the people from low number of loans category are not paying the loan within 5 days. This is followed by the people with medium number of loans having defaulters of 7% approximately.</a:t>
            </a:r>
            <a:endParaRPr lang="en-US" sz="1100" dirty="0">
              <a:solidFill>
                <a:schemeClr val="tx1">
                  <a:lumMod val="75000"/>
                  <a:lumOff val="25000"/>
                </a:schemeClr>
              </a:solidFill>
              <a:effectLst/>
            </a:endParaRPr>
          </a:p>
          <a:p>
            <a:pPr defTabSz="457200">
              <a:lnSpc>
                <a:spcPct val="90000"/>
              </a:lnSpc>
              <a:spcBef>
                <a:spcPct val="20000"/>
              </a:spcBef>
              <a:spcAft>
                <a:spcPts val="600"/>
              </a:spcAft>
              <a:buClr>
                <a:schemeClr val="accent1"/>
              </a:buClr>
              <a:buSzPct val="92000"/>
              <a:buFont typeface="Wingdings 2" panose="05020102010507070707" pitchFamily="18" charset="2"/>
              <a:buChar char=""/>
            </a:pPr>
            <a:endParaRPr lang="en-US" sz="1100" dirty="0">
              <a:solidFill>
                <a:schemeClr val="tx1">
                  <a:lumMod val="75000"/>
                  <a:lumOff val="25000"/>
                </a:schemeClr>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1193" y="702156"/>
            <a:ext cx="6309003" cy="1013800"/>
          </a:xfrm>
        </p:spPr>
        <p:txBody>
          <a:bodyPr vert="horz" lIns="91440" tIns="45720" rIns="91440" bIns="45720" rtlCol="0" anchor="b">
            <a:normAutofit/>
          </a:bodyPr>
          <a:lstStyle/>
          <a:p>
            <a:pPr>
              <a:lnSpc>
                <a:spcPct val="90000"/>
              </a:lnSpc>
            </a:pPr>
            <a:r>
              <a:rPr lang="en-US" sz="2200" b="0" kern="1200" cap="all">
                <a:solidFill>
                  <a:schemeClr val="tx2"/>
                </a:solidFill>
                <a:effectLst/>
                <a:latin typeface="+mj-lt"/>
                <a:ea typeface="+mj-ea"/>
                <a:cs typeface="+mj-cs"/>
              </a:rPr>
              <a:t>Total amount of loans taken by user in last 30 days vs loan pay back rate within 5 days</a:t>
            </a:r>
            <a:endParaRPr lang="en-US" sz="2200" b="0" kern="1200" cap="all">
              <a:solidFill>
                <a:schemeClr val="tx2"/>
              </a:solidFill>
              <a:latin typeface="+mj-lt"/>
              <a:ea typeface="+mj-ea"/>
              <a:cs typeface="+mj-cs"/>
            </a:endParaRPr>
          </a:p>
        </p:txBody>
      </p:sp>
      <p:sp>
        <p:nvSpPr>
          <p:cNvPr id="12" name="Rectangle 11"/>
          <p:cNvSpPr>
            <a:spLocks noGrp="1" noRot="1" noChangeAspect="1" noMove="1" noResize="1" noEditPoints="1" noAdjustHandles="1" noChangeArrowheads="1" noChangeShapeType="1" noTextEdit="1"/>
          </p:cNvSpPr>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Content Placeholder 3" descr="Graphical user interface, application&#10;&#10;Description automatically generated"/>
          <p:cNvPicPr>
            <a:picLocks noGrp="1"/>
          </p:cNvPicPr>
          <p:nvPr>
            <p:ph idx="1"/>
          </p:nvPr>
        </p:nvPicPr>
        <p:blipFill rotWithShape="1">
          <a:blip r:embed="rId1">
            <a:extLst>
              <a:ext uri="{28A0092B-C50C-407E-A947-70E740481C1C}">
                <a14:useLocalDpi xmlns:a14="http://schemas.microsoft.com/office/drawing/2010/main" val="0"/>
              </a:ext>
            </a:extLst>
          </a:blip>
          <a:srcRect l="21222" t="32639" r="41957" b="22083"/>
          <a:stretch>
            <a:fillRect/>
          </a:stretch>
        </p:blipFill>
        <p:spPr bwMode="auto">
          <a:xfrm>
            <a:off x="6619875" y="1611181"/>
            <a:ext cx="5572125" cy="4865819"/>
          </a:xfrm>
          <a:prstGeom prst="rect">
            <a:avLst/>
          </a:prstGeom>
        </p:spPr>
      </p:pic>
      <p:sp>
        <p:nvSpPr>
          <p:cNvPr id="23" name="TextBox 4"/>
          <p:cNvSpPr txBox="1"/>
          <p:nvPr/>
        </p:nvSpPr>
        <p:spPr>
          <a:xfrm>
            <a:off x="0" y="1865914"/>
            <a:ext cx="6309003" cy="4992086"/>
          </a:xfrm>
          <a:prstGeom prst="rect">
            <a:avLst/>
          </a:prstGeom>
        </p:spPr>
        <p:txBody>
          <a:bodyPr vert="horz" lIns="91440" tIns="45720" rIns="91440" bIns="45720" rtlCol="0" anchor="ctr">
            <a:normAutofit/>
          </a:bodyPr>
          <a:lstStyle/>
          <a:p>
            <a:pPr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400" dirty="0">
                <a:solidFill>
                  <a:schemeClr val="tx2"/>
                </a:solidFill>
              </a:rPr>
              <a:t>Observations:-</a:t>
            </a:r>
            <a:endParaRPr lang="en-US" sz="1400" dirty="0">
              <a:solidFill>
                <a:schemeClr val="tx2"/>
              </a:solidFill>
            </a:endParaRP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400" dirty="0">
                <a:solidFill>
                  <a:schemeClr val="tx2"/>
                </a:solidFill>
                <a:effectLst/>
              </a:rPr>
              <a:t>1-  In the data set people not taken loans are labelled as ‘1’. So we should not consider the people with no loans labelled in the above graph.</a:t>
            </a:r>
            <a:endParaRPr lang="en-US" sz="1400" dirty="0">
              <a:solidFill>
                <a:schemeClr val="tx2"/>
              </a:solidFill>
              <a:effectLst/>
            </a:endParaRP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400" dirty="0">
                <a:solidFill>
                  <a:schemeClr val="tx2"/>
                </a:solidFill>
                <a:effectLst/>
              </a:rPr>
              <a:t> </a:t>
            </a:r>
            <a:endParaRPr lang="en-US" sz="1400" dirty="0">
              <a:solidFill>
                <a:schemeClr val="tx2"/>
              </a:solidFill>
              <a:effectLst/>
            </a:endParaRP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400" dirty="0">
                <a:solidFill>
                  <a:schemeClr val="tx2"/>
                </a:solidFill>
                <a:effectLst/>
              </a:rPr>
              <a:t>2-  Remaining levels, there is no 100% rate in any of the loan levels to pay back the loan within 5 days. </a:t>
            </a:r>
            <a:endParaRPr lang="en-US" sz="1400" dirty="0">
              <a:solidFill>
                <a:schemeClr val="tx2"/>
              </a:solidFill>
              <a:effectLst/>
            </a:endParaRP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400" dirty="0">
                <a:solidFill>
                  <a:schemeClr val="tx2"/>
                </a:solidFill>
                <a:effectLst/>
              </a:rPr>
              <a:t> </a:t>
            </a:r>
            <a:endParaRPr lang="en-US" sz="1400" dirty="0">
              <a:solidFill>
                <a:schemeClr val="tx2"/>
              </a:solidFill>
              <a:effectLst/>
            </a:endParaRP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400" dirty="0">
                <a:solidFill>
                  <a:schemeClr val="tx2"/>
                </a:solidFill>
                <a:effectLst/>
              </a:rPr>
              <a:t>3-Coming to the low amount level people it is observed that around 25% of people are not paying the loan within 5 days. </a:t>
            </a:r>
            <a:endParaRPr lang="en-US" sz="1400" dirty="0">
              <a:solidFill>
                <a:schemeClr val="tx2"/>
              </a:solidFill>
              <a:effectLst/>
            </a:endParaRP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400" dirty="0">
                <a:solidFill>
                  <a:schemeClr val="tx2"/>
                </a:solidFill>
                <a:effectLst/>
              </a:rPr>
              <a:t> </a:t>
            </a:r>
            <a:endParaRPr lang="en-US" sz="1400" dirty="0">
              <a:solidFill>
                <a:schemeClr val="tx2"/>
              </a:solidFill>
              <a:effectLst/>
            </a:endParaRP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400" dirty="0">
                <a:solidFill>
                  <a:schemeClr val="tx2"/>
                </a:solidFill>
                <a:effectLst/>
              </a:rPr>
              <a:t>4-Only 2% of the people taken high amount of loans are not paying the loan within 5 days. This is followed by the people with medium number of loans having defaulters of 7% approximately. </a:t>
            </a:r>
            <a:endParaRPr lang="en-US" sz="1400" dirty="0">
              <a:solidFill>
                <a:schemeClr val="tx2"/>
              </a:solidFill>
              <a:effectLst/>
            </a:endParaRP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400" dirty="0">
                <a:solidFill>
                  <a:schemeClr val="tx2"/>
                </a:solidFill>
                <a:effectLst/>
              </a:rPr>
              <a:t> </a:t>
            </a:r>
            <a:endParaRPr lang="en-US" sz="1400" dirty="0">
              <a:solidFill>
                <a:schemeClr val="tx2"/>
              </a:solidFill>
              <a:effectLst/>
            </a:endParaRP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400" dirty="0">
                <a:solidFill>
                  <a:schemeClr val="tx2"/>
                </a:solidFill>
                <a:effectLst/>
              </a:rPr>
              <a:t>5- As '</a:t>
            </a:r>
            <a:r>
              <a:rPr lang="en-US" sz="1400" dirty="0" err="1">
                <a:solidFill>
                  <a:schemeClr val="tx2"/>
                </a:solidFill>
                <a:effectLst/>
              </a:rPr>
              <a:t>msisdn</a:t>
            </a:r>
            <a:r>
              <a:rPr lang="en-US" sz="1400" dirty="0">
                <a:solidFill>
                  <a:schemeClr val="tx2"/>
                </a:solidFill>
                <a:effectLst/>
              </a:rPr>
              <a:t>', '</a:t>
            </a:r>
            <a:r>
              <a:rPr lang="en-US" sz="1400" dirty="0" err="1">
                <a:solidFill>
                  <a:schemeClr val="tx2"/>
                </a:solidFill>
                <a:effectLst/>
              </a:rPr>
              <a:t>pcircle</a:t>
            </a:r>
            <a:r>
              <a:rPr lang="en-US" sz="1400" dirty="0">
                <a:solidFill>
                  <a:schemeClr val="tx2"/>
                </a:solidFill>
                <a:effectLst/>
              </a:rPr>
              <a:t>', '</a:t>
            </a:r>
            <a:r>
              <a:rPr lang="en-US" sz="1400" dirty="0" err="1">
                <a:solidFill>
                  <a:schemeClr val="tx2"/>
                </a:solidFill>
                <a:effectLst/>
              </a:rPr>
              <a:t>pdate</a:t>
            </a:r>
            <a:r>
              <a:rPr lang="en-US" sz="1400" dirty="0">
                <a:solidFill>
                  <a:schemeClr val="tx2"/>
                </a:solidFill>
                <a:effectLst/>
              </a:rPr>
              <a:t>' features are not having much importance, we can ignore them. And also removing the extra columns created for the EDA part.</a:t>
            </a:r>
            <a:endParaRPr lang="en-US" sz="1400" dirty="0">
              <a:solidFill>
                <a:schemeClr val="tx2"/>
              </a:solidFill>
              <a:effectLst/>
            </a:endParaRPr>
          </a:p>
          <a:p>
            <a:pPr defTabSz="457200">
              <a:lnSpc>
                <a:spcPct val="90000"/>
              </a:lnSpc>
              <a:spcBef>
                <a:spcPct val="20000"/>
              </a:spcBef>
              <a:spcAft>
                <a:spcPts val="600"/>
              </a:spcAft>
              <a:buClr>
                <a:schemeClr val="accent1"/>
              </a:buClr>
              <a:buSzPct val="92000"/>
              <a:buFont typeface="Wingdings 2" panose="05020102010507070707" pitchFamily="18" charset="2"/>
              <a:buChar char=""/>
            </a:pPr>
            <a:endParaRPr lang="en-US" sz="1100" dirty="0">
              <a:solidFill>
                <a:schemeClr val="tx2"/>
              </a:solidFill>
            </a:endParaRPr>
          </a:p>
          <a:p>
            <a:pPr defTabSz="457200">
              <a:lnSpc>
                <a:spcPct val="90000"/>
              </a:lnSpc>
              <a:spcBef>
                <a:spcPct val="20000"/>
              </a:spcBef>
              <a:spcAft>
                <a:spcPts val="600"/>
              </a:spcAft>
              <a:buClr>
                <a:schemeClr val="accent1"/>
              </a:buClr>
              <a:buSzPct val="92000"/>
              <a:buFont typeface="Wingdings 2" panose="05020102010507070707" pitchFamily="18" charset="2"/>
              <a:buChar char=""/>
            </a:pPr>
            <a:endParaRPr lang="en-US" sz="1100" dirty="0">
              <a:solidFill>
                <a:schemeClr val="tx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Total percentage of defaulters and non-defaulters customers</a:t>
            </a:r>
            <a:endParaRPr lang="en-IN" dirty="0"/>
          </a:p>
        </p:txBody>
      </p:sp>
      <p:pic>
        <p:nvPicPr>
          <p:cNvPr id="5" name="Content Placeholder 4" descr="Chart&#10;&#10;Description automatically generated"/>
          <p:cNvPicPr>
            <a:picLocks noGrp="1" noChangeAspect="1"/>
          </p:cNvPicPr>
          <p:nvPr>
            <p:ph idx="1"/>
          </p:nvPr>
        </p:nvPicPr>
        <p:blipFill rotWithShape="1">
          <a:blip r:embed="rId1"/>
          <a:srcRect l="3942" t="4848" r="-678" b="12135"/>
          <a:stretch>
            <a:fillRect/>
          </a:stretch>
        </p:blipFill>
        <p:spPr>
          <a:xfrm>
            <a:off x="4448175" y="1962150"/>
            <a:ext cx="7762876" cy="4314825"/>
          </a:xfrm>
        </p:spPr>
      </p:pic>
      <p:sp>
        <p:nvSpPr>
          <p:cNvPr id="6" name="TextBox 5"/>
          <p:cNvSpPr txBox="1"/>
          <p:nvPr/>
        </p:nvSpPr>
        <p:spPr>
          <a:xfrm>
            <a:off x="1089827" y="5191983"/>
            <a:ext cx="3577700" cy="1200329"/>
          </a:xfrm>
          <a:prstGeom prst="rect">
            <a:avLst/>
          </a:prstGeom>
          <a:noFill/>
        </p:spPr>
        <p:txBody>
          <a:bodyPr wrap="square" rtlCol="0">
            <a:spAutoFit/>
          </a:bodyPr>
          <a:lstStyle/>
          <a:p>
            <a:r>
              <a:rPr lang="en-GB" b="0" i="0" dirty="0">
                <a:solidFill>
                  <a:srgbClr val="000000"/>
                </a:solidFill>
                <a:effectLst/>
                <a:latin typeface="Helvetica Neue"/>
              </a:rPr>
              <a:t>from the output, we can see that 87.5 % customers are Non Defaulter &amp; 12.5 customers are Defaulter</a:t>
            </a:r>
            <a:endParaRPr lang="en-IN" dirty="0"/>
          </a:p>
        </p:txBody>
      </p:sp>
      <p:sp>
        <p:nvSpPr>
          <p:cNvPr id="7" name="TextBox 6"/>
          <p:cNvSpPr txBox="1"/>
          <p:nvPr/>
        </p:nvSpPr>
        <p:spPr>
          <a:xfrm>
            <a:off x="337352" y="2564254"/>
            <a:ext cx="3577700" cy="1754326"/>
          </a:xfrm>
          <a:prstGeom prst="rect">
            <a:avLst/>
          </a:prstGeom>
          <a:noFill/>
        </p:spPr>
        <p:txBody>
          <a:bodyPr wrap="square" rtlCol="0">
            <a:spAutoFit/>
          </a:bodyPr>
          <a:lstStyle/>
          <a:p>
            <a:r>
              <a:rPr lang="en-GB" dirty="0"/>
              <a:t>In this pie chart</a:t>
            </a:r>
            <a:endParaRPr lang="en-GB" dirty="0"/>
          </a:p>
          <a:p>
            <a:r>
              <a:rPr lang="en-GB" dirty="0"/>
              <a:t>0- shows loan defaulters customers.</a:t>
            </a:r>
            <a:endParaRPr lang="en-GB" dirty="0"/>
          </a:p>
          <a:p>
            <a:endParaRPr lang="en-GB" dirty="0"/>
          </a:p>
          <a:p>
            <a:r>
              <a:rPr lang="en-GB" dirty="0"/>
              <a:t>1- shows percentage of loan non- defaulters customers</a:t>
            </a:r>
            <a:endParaRPr lang="en-I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09906" y="702155"/>
            <a:ext cx="3568661" cy="1269713"/>
          </a:xfrm>
        </p:spPr>
        <p:txBody>
          <a:bodyPr vert="horz" lIns="91440" tIns="45720" rIns="91440" bIns="45720" rtlCol="0" anchor="b">
            <a:normAutofit/>
          </a:bodyPr>
          <a:lstStyle/>
          <a:p>
            <a:pPr>
              <a:lnSpc>
                <a:spcPct val="90000"/>
              </a:lnSpc>
            </a:pPr>
            <a:r>
              <a:rPr lang="en-US" sz="2600"/>
              <a:t>Frequency of label who take maximum amount of loan</a:t>
            </a:r>
            <a:endParaRPr lang="en-US" sz="2600"/>
          </a:p>
        </p:txBody>
      </p:sp>
      <p:sp>
        <p:nvSpPr>
          <p:cNvPr id="13" name="Rectangle 12"/>
          <p:cNvSpPr>
            <a:spLocks noGrp="1" noRot="1" noChangeAspect="1" noMove="1" noResize="1" noEditPoints="1" noAdjustHandles="1" noChangeArrowheads="1" noChangeShapeType="1" noTextEdit="1"/>
          </p:cNvSpPr>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TextBox 5"/>
          <p:cNvSpPr txBox="1"/>
          <p:nvPr/>
        </p:nvSpPr>
        <p:spPr>
          <a:xfrm>
            <a:off x="609906" y="2340864"/>
            <a:ext cx="3568661" cy="3634486"/>
          </a:xfrm>
          <a:prstGeom prst="rect">
            <a:avLst/>
          </a:prstGeom>
        </p:spPr>
        <p:txBody>
          <a:bodyPr vert="horz" lIns="91440" tIns="45720" rIns="91440" bIns="45720" rtlCol="0" anchor="ctr">
            <a:normAutofit/>
          </a:bodyPr>
          <a:lstStyle/>
          <a:p>
            <a:pPr defTabSz="457200">
              <a:spcBef>
                <a:spcPct val="20000"/>
              </a:spcBef>
              <a:spcAft>
                <a:spcPts val="600"/>
              </a:spcAft>
              <a:buClr>
                <a:schemeClr val="accent1"/>
              </a:buClr>
              <a:buSzPct val="92000"/>
              <a:buFont typeface="Wingdings 2" panose="05020102010507070707" pitchFamily="18" charset="2"/>
              <a:buChar char=""/>
            </a:pPr>
            <a:r>
              <a:rPr lang="en-US">
                <a:solidFill>
                  <a:schemeClr val="tx1">
                    <a:lumMod val="75000"/>
                    <a:lumOff val="25000"/>
                  </a:schemeClr>
                </a:solidFill>
              </a:rPr>
              <a:t>From the graph it is clear that:</a:t>
            </a:r>
            <a:endParaRPr lang="en-US">
              <a:solidFill>
                <a:schemeClr val="tx1">
                  <a:lumMod val="75000"/>
                  <a:lumOff val="25000"/>
                </a:schemeClr>
              </a:solidFill>
            </a:endParaRPr>
          </a:p>
          <a:p>
            <a:pPr defTabSz="457200">
              <a:spcBef>
                <a:spcPct val="20000"/>
              </a:spcBef>
              <a:spcAft>
                <a:spcPts val="600"/>
              </a:spcAft>
              <a:buClr>
                <a:schemeClr val="accent1"/>
              </a:buClr>
              <a:buSzPct val="92000"/>
              <a:buFont typeface="Wingdings 2" panose="05020102010507070707" pitchFamily="18" charset="2"/>
              <a:buChar char=""/>
            </a:pPr>
            <a:r>
              <a:rPr lang="en-US">
                <a:solidFill>
                  <a:schemeClr val="tx1">
                    <a:lumMod val="75000"/>
                    <a:lumOff val="25000"/>
                  </a:schemeClr>
                </a:solidFill>
              </a:rPr>
              <a:t>1- More than 1,55,000 customers has pay back their loan.</a:t>
            </a:r>
            <a:endParaRPr lang="en-US">
              <a:solidFill>
                <a:schemeClr val="tx1">
                  <a:lumMod val="75000"/>
                  <a:lumOff val="25000"/>
                </a:schemeClr>
              </a:solidFill>
            </a:endParaRPr>
          </a:p>
          <a:p>
            <a:pPr defTabSz="457200">
              <a:spcBef>
                <a:spcPct val="20000"/>
              </a:spcBef>
              <a:spcAft>
                <a:spcPts val="600"/>
              </a:spcAft>
              <a:buClr>
                <a:schemeClr val="accent1"/>
              </a:buClr>
              <a:buSzPct val="92000"/>
              <a:buFont typeface="Wingdings 2" panose="05020102010507070707" pitchFamily="18" charset="2"/>
              <a:buChar char=""/>
            </a:pPr>
            <a:endParaRPr lang="en-US">
              <a:solidFill>
                <a:schemeClr val="tx1">
                  <a:lumMod val="75000"/>
                  <a:lumOff val="25000"/>
                </a:schemeClr>
              </a:solidFill>
            </a:endParaRPr>
          </a:p>
          <a:p>
            <a:pPr defTabSz="457200">
              <a:spcBef>
                <a:spcPct val="20000"/>
              </a:spcBef>
              <a:spcAft>
                <a:spcPts val="600"/>
              </a:spcAft>
              <a:buClr>
                <a:schemeClr val="accent1"/>
              </a:buClr>
              <a:buSzPct val="92000"/>
              <a:buFont typeface="Wingdings 2" panose="05020102010507070707" pitchFamily="18" charset="2"/>
              <a:buChar char=""/>
            </a:pPr>
            <a:r>
              <a:rPr lang="en-US">
                <a:solidFill>
                  <a:schemeClr val="tx1">
                    <a:lumMod val="75000"/>
                    <a:lumOff val="25000"/>
                  </a:schemeClr>
                </a:solidFill>
              </a:rPr>
              <a:t>2- The total number of non-defaulter customers are very less.</a:t>
            </a:r>
            <a:endParaRPr lang="en-US">
              <a:solidFill>
                <a:schemeClr val="tx1">
                  <a:lumMod val="75000"/>
                  <a:lumOff val="25000"/>
                </a:schemeClr>
              </a:solidFill>
            </a:endParaRPr>
          </a:p>
        </p:txBody>
      </p:sp>
      <p:pic>
        <p:nvPicPr>
          <p:cNvPr id="5" name="Content Placeholder 4" descr="Chart, waterfall chart&#10;&#10;Description automatically generated"/>
          <p:cNvPicPr>
            <a:picLocks noGrp="1" noChangeAspect="1"/>
          </p:cNvPicPr>
          <p:nvPr>
            <p:ph idx="1"/>
          </p:nvPr>
        </p:nvPicPr>
        <p:blipFill rotWithShape="1">
          <a:blip r:embed="rId1"/>
          <a:srcRect l="21691" t="38313" r="17857" b="16601"/>
          <a:stretch>
            <a:fillRect/>
          </a:stretch>
        </p:blipFill>
        <p:spPr>
          <a:xfrm>
            <a:off x="4654296" y="1925960"/>
            <a:ext cx="6735272" cy="282558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9" name="Rectangle 38"/>
          <p:cNvSpPr>
            <a:spLocks noGrp="1" noRot="1" noChangeAspect="1" noMove="1" noResize="1" noEditPoints="1" noAdjustHandles="1" noChangeArrowheads="1" noChangeShapeType="1" noTextEdit="1"/>
          </p:cNvSpPr>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46228" y="1037967"/>
            <a:ext cx="3054091" cy="4709131"/>
          </a:xfrm>
        </p:spPr>
        <p:txBody>
          <a:bodyPr anchor="ctr">
            <a:normAutofit/>
          </a:bodyPr>
          <a:lstStyle/>
          <a:p>
            <a:r>
              <a:rPr lang="en-IN">
                <a:solidFill>
                  <a:schemeClr val="bg1">
                    <a:lumMod val="85000"/>
                    <a:lumOff val="15000"/>
                  </a:schemeClr>
                </a:solidFill>
              </a:rPr>
              <a:t>Steps and assumptions</a:t>
            </a:r>
            <a:endParaRPr lang="en-IN">
              <a:solidFill>
                <a:schemeClr val="bg1">
                  <a:lumMod val="85000"/>
                  <a:lumOff val="15000"/>
                </a:schemeClr>
              </a:solidFill>
            </a:endParaRPr>
          </a:p>
        </p:txBody>
      </p:sp>
      <p:sp>
        <p:nvSpPr>
          <p:cNvPr id="41" name="Rectangle 40"/>
          <p:cNvSpPr>
            <a:spLocks noGrp="1" noRot="1" noChangeAspect="1" noMove="1" noResize="1" noEditPoints="1" noAdjustHandles="1" noChangeArrowheads="1" noChangeShapeType="1" noTextEdit="1"/>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42"/>
          <p:cNvSpPr>
            <a:spLocks noGrp="1" noRot="1" noChangeAspect="1" noMove="1" noResize="1" noEditPoints="1" noAdjustHandles="1" noChangeArrowheads="1" noChangeShapeType="1" noTextEdit="1"/>
          </p:cNvSpPr>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44"/>
          <p:cNvSpPr>
            <a:spLocks noGrp="1" noRot="1" noChangeAspect="1" noMove="1" noResize="1" noEditPoints="1" noAdjustHandles="1" noChangeArrowheads="1" noChangeShapeType="1" noTextEdit="1"/>
          </p:cNvSpPr>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p:cNvGraphicFramePr>
            <a:graphicFrameLocks noGrp="1"/>
          </p:cNvGraphicFramePr>
          <p:nvPr>
            <p:ph idx="1"/>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 name="Rectangle 101"/>
          <p:cNvSpPr>
            <a:spLocks noGrp="1" noRot="1" noChangeAspect="1" noMove="1" noResize="1" noEditPoints="1" noAdjustHandles="1" noChangeArrowheads="1" noChangeShapeType="1" noTextEdit="1"/>
          </p:cNvSpPr>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03"/>
          <p:cNvSpPr>
            <a:spLocks noGrp="1" noRot="1" noChangeAspect="1" noMove="1" noResize="1" noEditPoints="1" noAdjustHandles="1" noChangeArrowheads="1" noChangeShapeType="1" noTextEdit="1"/>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4" name="Rectangle 105"/>
          <p:cNvSpPr>
            <a:spLocks noGrp="1" noRot="1" noChangeAspect="1" noMove="1" noResize="1" noEditPoints="1" noAdjustHandles="1" noChangeArrowheads="1" noChangeShapeType="1" noTextEdit="1"/>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5" name="Rectangle 107"/>
          <p:cNvSpPr>
            <a:spLocks noGrp="1" noRot="1" noChangeAspect="1" noMove="1" noResize="1" noEditPoints="1" noAdjustHandles="1" noChangeArrowheads="1" noChangeShapeType="1" noTextEdit="1"/>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6" name="Rectangle 109"/>
          <p:cNvSpPr>
            <a:spLocks noGrp="1" noRot="1" noChangeAspect="1" noMove="1" noResize="1" noEditPoints="1" noAdjustHandles="1" noChangeArrowheads="1" noChangeShapeType="1" noTextEdit="1"/>
          </p:cNvSpPr>
          <p:nvPr/>
        </p:nvSpPr>
        <p:spPr>
          <a:xfrm>
            <a:off x="461436" y="723899"/>
            <a:ext cx="3703320" cy="5666666"/>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3189" y="1209184"/>
            <a:ext cx="3089189" cy="4734416"/>
          </a:xfrm>
        </p:spPr>
        <p:txBody>
          <a:bodyPr anchor="ctr">
            <a:normAutofit/>
          </a:bodyPr>
          <a:lstStyle/>
          <a:p>
            <a:r>
              <a:rPr lang="en-IN">
                <a:solidFill>
                  <a:srgbClr val="FFFFFF"/>
                </a:solidFill>
              </a:rPr>
              <a:t>Project Information</a:t>
            </a:r>
            <a:endParaRPr lang="en-IN">
              <a:solidFill>
                <a:srgbClr val="FFFFFF"/>
              </a:solidFill>
            </a:endParaRPr>
          </a:p>
        </p:txBody>
      </p:sp>
      <p:sp>
        <p:nvSpPr>
          <p:cNvPr id="3" name="Content Placeholder 2"/>
          <p:cNvSpPr>
            <a:spLocks noGrp="1"/>
          </p:cNvSpPr>
          <p:nvPr>
            <p:ph idx="1"/>
          </p:nvPr>
        </p:nvSpPr>
        <p:spPr>
          <a:xfrm>
            <a:off x="4561870" y="723900"/>
            <a:ext cx="7183597" cy="3152362"/>
          </a:xfrm>
        </p:spPr>
        <p:txBody>
          <a:bodyPr>
            <a:normAutofit/>
          </a:bodyPr>
          <a:lstStyle/>
          <a:p>
            <a:pPr>
              <a:lnSpc>
                <a:spcPct val="100000"/>
              </a:lnSpc>
            </a:pPr>
            <a:r>
              <a:rPr lang="en-GB" sz="1600">
                <a:latin typeface="Calibri" panose="020F0502020204030204" pitchFamily="34" charset="0"/>
                <a:cs typeface="Calibri" panose="020F0502020204030204" pitchFamily="34" charset="0"/>
              </a:rPr>
              <a:t>This Project is very interesting as it includes a real time problem for MFI. MFI stands for Micro-Finance Institution which </a:t>
            </a:r>
            <a:r>
              <a:rPr lang="en-US" sz="1600">
                <a:latin typeface="Calibri" panose="020F0502020204030204" pitchFamily="34" charset="0"/>
                <a:cs typeface="Calibri" panose="020F0502020204030204" pitchFamily="34" charset="0"/>
              </a:rPr>
              <a:t>offers financial services to low-income populations. Many MFI , experts and donors are supporting the ideas of using Mobile Financial Services(MFS). MFI provides a Micro-Credit Loan on mobile balances to the poor families in remote area which is to be paid in 5 days</a:t>
            </a:r>
            <a:r>
              <a:rPr lang="en-US" sz="1600"/>
              <a:t>.</a:t>
            </a:r>
            <a:endParaRPr lang="en-US" sz="1600"/>
          </a:p>
          <a:p>
            <a:pPr>
              <a:lnSpc>
                <a:spcPct val="100000"/>
              </a:lnSpc>
            </a:pPr>
            <a:r>
              <a:rPr lang="en-US" sz="1600">
                <a:effectLst/>
                <a:latin typeface="Calibri" panose="020F0502020204030204" pitchFamily="34" charset="0"/>
                <a:ea typeface="Calibri" panose="020F0502020204030204" pitchFamily="34" charset="0"/>
                <a:cs typeface="Times New Roman" panose="02020603050405020304" pitchFamily="18" charset="0"/>
              </a:rPr>
              <a:t>If a consumer unable to pay back the loan amount, it will be mark as defaulter.</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p>
            <a:pPr>
              <a:lnSpc>
                <a:spcPct val="100000"/>
              </a:lnSpc>
            </a:pPr>
            <a:r>
              <a:rPr lang="en-IN" sz="1600">
                <a:latin typeface="Calibri" panose="020F0502020204030204" pitchFamily="34" charset="0"/>
                <a:cs typeface="Calibri" panose="020F0502020204030204" pitchFamily="34" charset="0"/>
              </a:rPr>
              <a:t>For the loan amount of 5 (in Indonesian Rupiah), payback amount should be 6 (in Indonesian Rupiah), while, for the loan amount of 10 (in Indonesian Rupiah), the payback amount should be 12 (in Indonesian Rupiah).</a:t>
            </a:r>
            <a:endParaRPr lang="en-US" sz="1600">
              <a:effectLst/>
              <a:latin typeface="Calibri" panose="020F0502020204030204" pitchFamily="34" charset="0"/>
              <a:ea typeface="Calibri" panose="020F0502020204030204" pitchFamily="34" charset="0"/>
              <a:cs typeface="Calibri" panose="020F0502020204030204" pitchFamily="34" charset="0"/>
            </a:endParaRPr>
          </a:p>
          <a:p>
            <a:pPr>
              <a:lnSpc>
                <a:spcPct val="100000"/>
              </a:lnSpc>
            </a:pPr>
            <a:r>
              <a:rPr lang="en-US" sz="1600">
                <a:latin typeface="Calibri" panose="020F0502020204030204" pitchFamily="34" charset="0"/>
                <a:cs typeface="Times New Roman" panose="02020603050405020304" pitchFamily="18" charset="0"/>
              </a:rPr>
              <a:t>We need to find target customers who can payback the credit on time. This can be observed by their avg usage of Mobile and their credibility of repayment.</a:t>
            </a:r>
            <a:endParaRPr lang="en-IN" sz="1600"/>
          </a:p>
        </p:txBody>
      </p:sp>
      <p:pic>
        <p:nvPicPr>
          <p:cNvPr id="4" name="Picture 4"/>
          <p:cNvPicPr>
            <a:picLocks noChangeAspect="1" noChangeArrowheads="1"/>
          </p:cNvPicPr>
          <p:nvPr/>
        </p:nvPicPr>
        <p:blipFill>
          <a:blip r:embed="rId1"/>
          <a:stretch>
            <a:fillRect/>
          </a:stretch>
        </p:blipFill>
        <p:spPr bwMode="auto">
          <a:xfrm>
            <a:off x="4850153" y="4149588"/>
            <a:ext cx="6607031" cy="21968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Machine learning in network management has promise, challenges | Network  World"/>
          <p:cNvPicPr>
            <a:picLocks noChangeAspect="1" noChangeArrowheads="1"/>
          </p:cNvPicPr>
          <p:nvPr/>
        </p:nvPicPr>
        <p:blipFill rotWithShape="1">
          <a:blip r:embed="rId1">
            <a:alphaModFix amt="40000"/>
            <a:extLst>
              <a:ext uri="{28A0092B-C50C-407E-A947-70E740481C1C}">
                <a14:useLocalDpi xmlns:a14="http://schemas.microsoft.com/office/drawing/2010/main" val="0"/>
              </a:ext>
            </a:extLst>
          </a:blip>
          <a:srcRect t="1925" b="13805"/>
          <a:stretch>
            <a:fillRect/>
          </a:stretch>
        </p:blipFill>
        <p:spPr bwMode="auto">
          <a:xfrm>
            <a:off x="19" y="9"/>
            <a:ext cx="13704337" cy="77086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023870" y="702156"/>
            <a:ext cx="10144260" cy="1013800"/>
          </a:xfrm>
        </p:spPr>
        <p:txBody>
          <a:bodyPr>
            <a:normAutofit/>
          </a:bodyPr>
          <a:lstStyle/>
          <a:p>
            <a:r>
              <a:rPr lang="en-IN" dirty="0">
                <a:solidFill>
                  <a:schemeClr val="tx1"/>
                </a:solidFill>
              </a:rPr>
              <a:t>MODELs DEVELOPMENT AND EVALUATION</a:t>
            </a:r>
            <a:endParaRPr lang="en-IN" dirty="0">
              <a:solidFill>
                <a:schemeClr val="tx1"/>
              </a:solidFill>
            </a:endParaRPr>
          </a:p>
        </p:txBody>
      </p:sp>
      <p:sp>
        <p:nvSpPr>
          <p:cNvPr id="3" name="Content Placeholder 2"/>
          <p:cNvSpPr>
            <a:spLocks noGrp="1"/>
          </p:cNvSpPr>
          <p:nvPr>
            <p:ph idx="1"/>
          </p:nvPr>
        </p:nvSpPr>
        <p:spPr>
          <a:xfrm>
            <a:off x="965199" y="2180496"/>
            <a:ext cx="10202931" cy="4801329"/>
          </a:xfrm>
        </p:spPr>
        <p:txBody>
          <a:bodyPr>
            <a:normAutofit/>
          </a:bodyPr>
          <a:lstStyle/>
          <a:p>
            <a:pPr lvl="0"/>
            <a:r>
              <a:rPr lang="en-IN" sz="2000" b="1" dirty="0"/>
              <a:t>Testing of Identified Approaches (Algorithms)</a:t>
            </a:r>
            <a:endParaRPr lang="en-IN" sz="2000" b="1" dirty="0"/>
          </a:p>
          <a:p>
            <a:pPr lvl="1"/>
            <a:r>
              <a:rPr lang="en-IN" sz="2000" b="1" dirty="0" err="1"/>
              <a:t>lr</a:t>
            </a:r>
            <a:r>
              <a:rPr lang="en-IN" sz="2000" b="1" dirty="0"/>
              <a:t> = </a:t>
            </a:r>
            <a:r>
              <a:rPr lang="en-IN" sz="2000" b="1" dirty="0" err="1"/>
              <a:t>LogisticRegression</a:t>
            </a:r>
            <a:r>
              <a:rPr lang="en-IN" sz="2000" b="1" dirty="0"/>
              <a:t>()</a:t>
            </a:r>
            <a:endParaRPr lang="en-IN" sz="2000" b="1" dirty="0"/>
          </a:p>
          <a:p>
            <a:pPr lvl="1"/>
            <a:r>
              <a:rPr lang="en-IN" sz="2000" b="1" dirty="0" err="1"/>
              <a:t>gnb</a:t>
            </a:r>
            <a:r>
              <a:rPr lang="en-IN" sz="2000" b="1" dirty="0"/>
              <a:t> = </a:t>
            </a:r>
            <a:r>
              <a:rPr lang="en-IN" sz="2000" b="1" dirty="0" err="1"/>
              <a:t>GaussianNB</a:t>
            </a:r>
            <a:r>
              <a:rPr lang="en-IN" sz="2000" b="1" dirty="0"/>
              <a:t>()</a:t>
            </a:r>
            <a:endParaRPr lang="en-IN" sz="2000" b="1" dirty="0"/>
          </a:p>
          <a:p>
            <a:pPr lvl="1"/>
            <a:r>
              <a:rPr lang="en-IN" sz="2000" b="1" dirty="0" err="1"/>
              <a:t>knc</a:t>
            </a:r>
            <a:r>
              <a:rPr lang="en-IN" sz="2000" b="1" dirty="0"/>
              <a:t> = </a:t>
            </a:r>
            <a:r>
              <a:rPr lang="en-IN" sz="2000" b="1" dirty="0" err="1"/>
              <a:t>KNeighborsClassifier</a:t>
            </a:r>
            <a:r>
              <a:rPr lang="en-IN" sz="2000" b="1" dirty="0"/>
              <a:t>()</a:t>
            </a:r>
            <a:endParaRPr lang="en-IN" sz="2000" b="1" dirty="0"/>
          </a:p>
          <a:p>
            <a:pPr lvl="1"/>
            <a:r>
              <a:rPr lang="en-IN" sz="2000" b="1" dirty="0" err="1"/>
              <a:t>dtc</a:t>
            </a:r>
            <a:r>
              <a:rPr lang="en-IN" sz="2000" b="1" dirty="0"/>
              <a:t> = </a:t>
            </a:r>
            <a:r>
              <a:rPr lang="en-IN" sz="2000" b="1" dirty="0" err="1"/>
              <a:t>DecisionTreeClassifier</a:t>
            </a:r>
            <a:r>
              <a:rPr lang="en-IN" sz="2000" b="1" dirty="0"/>
              <a:t>()</a:t>
            </a:r>
            <a:endParaRPr lang="en-IN" sz="2000" b="1" dirty="0"/>
          </a:p>
          <a:p>
            <a:pPr lvl="1"/>
            <a:r>
              <a:rPr lang="en-IN" sz="2000" b="1" dirty="0" err="1"/>
              <a:t>rfc</a:t>
            </a:r>
            <a:r>
              <a:rPr lang="en-IN" sz="2000" b="1" dirty="0"/>
              <a:t> = </a:t>
            </a:r>
            <a:r>
              <a:rPr lang="en-IN" sz="2000" b="1" dirty="0" err="1"/>
              <a:t>RandomForestClassifier</a:t>
            </a:r>
            <a:r>
              <a:rPr lang="en-IN" sz="2000" b="1" dirty="0"/>
              <a:t>()</a:t>
            </a:r>
            <a:endParaRPr lang="en-IN" sz="2000" b="1" dirty="0"/>
          </a:p>
          <a:p>
            <a:pPr lvl="1"/>
            <a:r>
              <a:rPr lang="en-IN" sz="2000" b="1" dirty="0" err="1"/>
              <a:t>gdc</a:t>
            </a:r>
            <a:r>
              <a:rPr lang="en-IN" sz="2000" b="1" dirty="0"/>
              <a:t> = </a:t>
            </a:r>
            <a:r>
              <a:rPr lang="en-IN" sz="2000" b="1" dirty="0" err="1"/>
              <a:t>GradientBoostingClassifier</a:t>
            </a:r>
            <a:r>
              <a:rPr lang="en-IN" sz="2000" b="1" dirty="0"/>
              <a:t>()</a:t>
            </a:r>
            <a:endParaRPr lang="en-IN" sz="2000" b="1" dirty="0"/>
          </a:p>
          <a:p>
            <a:pPr lvl="1"/>
            <a:r>
              <a:rPr lang="en-IN" sz="2000" b="1" dirty="0" err="1"/>
              <a:t>ada</a:t>
            </a:r>
            <a:r>
              <a:rPr lang="en-IN" sz="2000" b="1" dirty="0"/>
              <a:t> = </a:t>
            </a:r>
            <a:r>
              <a:rPr lang="en-IN" sz="2000" b="1" dirty="0" err="1"/>
              <a:t>AdaBoostClassifier</a:t>
            </a:r>
            <a:r>
              <a:rPr lang="en-IN" sz="2000" b="1" dirty="0"/>
              <a:t>()</a:t>
            </a:r>
            <a:endParaRPr lang="en-IN" sz="2000" b="1" dirty="0"/>
          </a:p>
        </p:txBody>
      </p:sp>
    </p:spTree>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967" y="-104902"/>
            <a:ext cx="11029616" cy="1188720"/>
          </a:xfrm>
        </p:spPr>
        <p:txBody>
          <a:bodyPr/>
          <a:lstStyle/>
          <a:p>
            <a:r>
              <a:rPr lang="en-IN" dirty="0"/>
              <a:t>MODELS DEVELOPMENT AND EVALUATION</a:t>
            </a:r>
            <a:endParaRPr lang="en-IN" dirty="0"/>
          </a:p>
        </p:txBody>
      </p:sp>
      <p:sp>
        <p:nvSpPr>
          <p:cNvPr id="4" name="TextBox 6"/>
          <p:cNvSpPr txBox="1">
            <a:spLocks noGrp="1"/>
          </p:cNvSpPr>
          <p:nvPr>
            <p:ph idx="1"/>
          </p:nvPr>
        </p:nvSpPr>
        <p:spPr>
          <a:xfrm>
            <a:off x="-99743" y="964442"/>
            <a:ext cx="4933951" cy="37394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t>Run and Evaluated Some Selected models</a:t>
            </a:r>
            <a:endParaRPr lang="en-IN" dirty="0"/>
          </a:p>
        </p:txBody>
      </p:sp>
      <p:pic>
        <p:nvPicPr>
          <p:cNvPr id="6" name="Picture 5" descr="Graphical user interface, text, application&#10;&#10;Description automatically generated"/>
          <p:cNvPicPr>
            <a:picLocks noChangeAspect="1"/>
          </p:cNvPicPr>
          <p:nvPr/>
        </p:nvPicPr>
        <p:blipFill rotWithShape="1">
          <a:blip r:embed="rId1"/>
          <a:srcRect l="20000" t="21945" r="44532" b="60722"/>
          <a:stretch>
            <a:fillRect/>
          </a:stretch>
        </p:blipFill>
        <p:spPr>
          <a:xfrm>
            <a:off x="1" y="1397731"/>
            <a:ext cx="4324350" cy="1188720"/>
          </a:xfrm>
          <a:prstGeom prst="rect">
            <a:avLst/>
          </a:prstGeom>
        </p:spPr>
      </p:pic>
      <p:pic>
        <p:nvPicPr>
          <p:cNvPr id="8" name="Picture 7" descr="Graphical user interface, text, application&#10;&#10;Description automatically generated"/>
          <p:cNvPicPr>
            <a:picLocks noChangeAspect="1"/>
          </p:cNvPicPr>
          <p:nvPr/>
        </p:nvPicPr>
        <p:blipFill rotWithShape="1">
          <a:blip r:embed="rId2"/>
          <a:srcRect l="21797" t="26529" r="37734" b="4582"/>
          <a:stretch>
            <a:fillRect/>
          </a:stretch>
        </p:blipFill>
        <p:spPr>
          <a:xfrm>
            <a:off x="194991" y="2607691"/>
            <a:ext cx="4129360" cy="4250309"/>
          </a:xfrm>
          <a:prstGeom prst="rect">
            <a:avLst/>
          </a:prstGeom>
        </p:spPr>
      </p:pic>
      <p:pic>
        <p:nvPicPr>
          <p:cNvPr id="10" name="Picture 9" descr="Graphical user interface, application, calendar&#10;&#10;Description automatically generated"/>
          <p:cNvPicPr>
            <a:picLocks noChangeAspect="1"/>
          </p:cNvPicPr>
          <p:nvPr/>
        </p:nvPicPr>
        <p:blipFill rotWithShape="1">
          <a:blip r:embed="rId3"/>
          <a:srcRect l="21768" t="54348" r="17089" b="39387"/>
          <a:stretch>
            <a:fillRect/>
          </a:stretch>
        </p:blipFill>
        <p:spPr>
          <a:xfrm>
            <a:off x="4324352" y="1592966"/>
            <a:ext cx="7753348" cy="912110"/>
          </a:xfrm>
          <a:prstGeom prst="rect">
            <a:avLst/>
          </a:prstGeom>
        </p:spPr>
      </p:pic>
      <p:pic>
        <p:nvPicPr>
          <p:cNvPr id="12" name="Picture 11" descr="Graphical user interface, application, calendar&#10;&#10;Description automatically generated"/>
          <p:cNvPicPr>
            <a:picLocks noChangeAspect="1"/>
          </p:cNvPicPr>
          <p:nvPr/>
        </p:nvPicPr>
        <p:blipFill rotWithShape="1">
          <a:blip r:embed="rId3"/>
          <a:srcRect l="21719" t="62286" r="45703" b="14063"/>
          <a:stretch>
            <a:fillRect/>
          </a:stretch>
        </p:blipFill>
        <p:spPr>
          <a:xfrm>
            <a:off x="4686300" y="2700311"/>
            <a:ext cx="6496894" cy="337663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p:cNvSpPr>
            <a:spLocks noGrp="1" noRot="1" noChangeAspect="1" noMove="1" noResize="1" noEditPoints="1" noAdjustHandles="1" noChangeArrowheads="1" noChangeShapeType="1" noTextEdit="1"/>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p:cNvSpPr>
            <a:spLocks noGrp="1" noRot="1" noChangeAspect="1" noMove="1" noResize="1" noEditPoints="1" noAdjustHandles="1" noChangeArrowheads="1" noChangeShapeType="1" noTextEdit="1"/>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p:cNvSpPr>
            <a:spLocks noGrp="1" noRot="1" noChangeAspect="1" noMove="1" noResize="1" noEditPoints="1" noAdjustHandles="1" noChangeArrowheads="1" noChangeShapeType="1" noTextEdit="1"/>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44" name="Rectangle 1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a:solidFill>
                  <a:schemeClr val="tx1"/>
                </a:solidFill>
              </a:rPr>
              <a:t>MODELS DEVELOPMENT AND EVALUATION</a:t>
            </a:r>
            <a:endParaRPr lang="en-US" sz="3600">
              <a:solidFill>
                <a:schemeClr val="tx1"/>
              </a:solidFill>
            </a:endParaRPr>
          </a:p>
        </p:txBody>
      </p:sp>
      <p:sp>
        <p:nvSpPr>
          <p:cNvPr id="3" name="Content Placeholder 2"/>
          <p:cNvSpPr>
            <a:spLocks noGrp="1"/>
          </p:cNvSpPr>
          <p:nvPr>
            <p:ph idx="1"/>
          </p:nvPr>
        </p:nvSpPr>
        <p:spPr>
          <a:xfrm>
            <a:off x="638621" y="4739780"/>
            <a:ext cx="3511233" cy="1147054"/>
          </a:xfrm>
        </p:spPr>
        <p:txBody>
          <a:bodyPr vert="horz" lIns="91440" tIns="45720" rIns="91440" bIns="45720" rtlCol="0" anchor="t">
            <a:normAutofit/>
          </a:bodyPr>
          <a:lstStyle/>
          <a:p>
            <a:pPr marL="0" indent="0">
              <a:buNone/>
            </a:pPr>
            <a:r>
              <a:rPr lang="en-US" sz="2200" cap="all">
                <a:solidFill>
                  <a:schemeClr val="accent1"/>
                </a:solidFill>
              </a:rPr>
              <a:t>Logistic Regression</a:t>
            </a:r>
            <a:endParaRPr lang="en-US" sz="2200" cap="all">
              <a:solidFill>
                <a:schemeClr val="accent1"/>
              </a:solidFill>
            </a:endParaRPr>
          </a:p>
        </p:txBody>
      </p:sp>
      <p:sp>
        <p:nvSpPr>
          <p:cNvPr id="45" name="Rectangle 21"/>
          <p:cNvSpPr>
            <a:spLocks noGrp="1" noRot="1" noChangeAspect="1" noMove="1" noResize="1" noEditPoints="1" noAdjustHandles="1" noChangeArrowheads="1" noChangeShapeType="1" noTextEdit="1"/>
          </p:cNvSpPr>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descr="Graphical user interface, application&#10;&#10;Description automatically generated"/>
          <p:cNvPicPr>
            <a:picLocks noChangeAspect="1"/>
          </p:cNvPicPr>
          <p:nvPr/>
        </p:nvPicPr>
        <p:blipFill rotWithShape="1">
          <a:blip r:embed="rId1"/>
          <a:srcRect l="17607" t="36111" r="39113" b="6666"/>
          <a:stretch>
            <a:fillRect/>
          </a:stretch>
        </p:blipFill>
        <p:spPr>
          <a:xfrm>
            <a:off x="4943475" y="-19050"/>
            <a:ext cx="7471792" cy="6858000"/>
          </a:xfrm>
          <a:prstGeom prst="rect">
            <a:avLst/>
          </a:prstGeom>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p:cNvSpPr>
            <a:spLocks noGrp="1" noRot="1" noChangeAspect="1" noMove="1" noResize="1" noEditPoints="1" noAdjustHandles="1" noChangeArrowheads="1" noChangeShapeType="1" noTextEdit="1"/>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Grp="1" noRot="1" noChangeAspect="1" noMove="1" noResize="1" noEditPoints="1" noAdjustHandles="1" noChangeArrowheads="1" noChangeShapeType="1" noTextEdit="1"/>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Grp="1" noRot="1" noChangeAspect="1" noMove="1" noResize="1" noEditPoints="1" noAdjustHandles="1" noChangeArrowheads="1" noChangeShapeType="1" noTextEdit="1"/>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3" name="Rectangle 2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a:solidFill>
                  <a:schemeClr val="tx1"/>
                </a:solidFill>
              </a:rPr>
              <a:t>MODELS DEVELOPMENT AND EVALUATION</a:t>
            </a:r>
            <a:endParaRPr lang="en-US" sz="3600">
              <a:solidFill>
                <a:schemeClr val="tx1"/>
              </a:solidFill>
            </a:endParaRPr>
          </a:p>
        </p:txBody>
      </p:sp>
      <p:sp>
        <p:nvSpPr>
          <p:cNvPr id="6" name="Rectangle 1"/>
          <p:cNvSpPr>
            <a:spLocks noGrp="1" noChangeArrowheads="1"/>
          </p:cNvSpPr>
          <p:nvPr>
            <p:ph idx="1"/>
          </p:nvPr>
        </p:nvSpPr>
        <p:spPr bwMode="auto">
          <a:xfrm>
            <a:off x="638621" y="4739780"/>
            <a:ext cx="3511233" cy="1147054"/>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normAutofit/>
          </a:bodyPr>
          <a:lstStyle/>
          <a:p>
            <a:pPr marL="0" marR="0" lvl="0" indent="0" fontAlgn="base">
              <a:buNone/>
            </a:pPr>
            <a:r>
              <a:rPr kumimoji="0" lang="en-US" altLang="en-US" sz="2200" b="0" i="0" u="none" strike="noStrike" cap="all" normalizeH="0" baseline="0" dirty="0">
                <a:ln>
                  <a:noFill/>
                </a:ln>
                <a:solidFill>
                  <a:schemeClr val="accent1"/>
                </a:solidFill>
                <a:effectLst/>
              </a:rPr>
              <a:t>Gaussian Nb </a:t>
            </a:r>
            <a:endParaRPr kumimoji="0" lang="en-US" altLang="en-US" sz="2200" b="0" i="0" u="none" strike="noStrike" cap="all" normalizeH="0" baseline="0" dirty="0">
              <a:ln>
                <a:noFill/>
              </a:ln>
              <a:solidFill>
                <a:schemeClr val="accent1"/>
              </a:solidFill>
              <a:effectLst/>
            </a:endParaRPr>
          </a:p>
        </p:txBody>
      </p:sp>
      <p:sp>
        <p:nvSpPr>
          <p:cNvPr id="25" name="Rectangle 24"/>
          <p:cNvSpPr>
            <a:spLocks noGrp="1" noRot="1" noChangeAspect="1" noMove="1" noResize="1" noEditPoints="1" noAdjustHandles="1" noChangeArrowheads="1" noChangeShapeType="1" noTextEdit="1"/>
          </p:cNvSpPr>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Graphical user interface, application&#10;&#10;Description automatically generated"/>
          <p:cNvPicPr>
            <a:picLocks noChangeAspect="1"/>
          </p:cNvPicPr>
          <p:nvPr/>
        </p:nvPicPr>
        <p:blipFill rotWithShape="1">
          <a:blip r:embed="rId1"/>
          <a:srcRect l="20810" t="27361" r="39191" b="15972"/>
          <a:stretch>
            <a:fillRect/>
          </a:stretch>
        </p:blipFill>
        <p:spPr>
          <a:xfrm>
            <a:off x="5076826" y="9524"/>
            <a:ext cx="7115174" cy="6848475"/>
          </a:xfrm>
          <a:prstGeom prst="rect">
            <a:avLst/>
          </a:prstGeom>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p:cNvSpPr>
            <a:spLocks noGrp="1" noRot="1" noChangeAspect="1" noMove="1" noResize="1" noEditPoints="1" noAdjustHandles="1" noChangeArrowheads="1" noChangeShapeType="1" noTextEdit="1"/>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p:cNvSpPr>
            <a:spLocks noGrp="1" noRot="1" noChangeAspect="1" noMove="1" noResize="1" noEditPoints="1" noAdjustHandles="1" noChangeArrowheads="1" noChangeShapeType="1" noTextEdit="1"/>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p:cNvSpPr>
            <a:spLocks noGrp="1" noRot="1" noChangeAspect="1" noMove="1" noResize="1" noEditPoints="1" noAdjustHandles="1" noChangeArrowheads="1" noChangeShapeType="1" noTextEdit="1"/>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0" name="Rectangle 1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a:solidFill>
                  <a:schemeClr val="tx1"/>
                </a:solidFill>
              </a:rPr>
              <a:t>MODELS DEVELOPMENT AND EVALUATION</a:t>
            </a:r>
            <a:endParaRPr lang="en-US" sz="3600">
              <a:solidFill>
                <a:schemeClr val="tx1"/>
              </a:solidFill>
            </a:endParaRPr>
          </a:p>
        </p:txBody>
      </p:sp>
      <p:sp>
        <p:nvSpPr>
          <p:cNvPr id="3" name="Content Placeholder 2"/>
          <p:cNvSpPr>
            <a:spLocks noGrp="1"/>
          </p:cNvSpPr>
          <p:nvPr>
            <p:ph idx="1"/>
          </p:nvPr>
        </p:nvSpPr>
        <p:spPr>
          <a:xfrm>
            <a:off x="638621" y="4739780"/>
            <a:ext cx="3511233" cy="1147054"/>
          </a:xfrm>
        </p:spPr>
        <p:txBody>
          <a:bodyPr vert="horz" lIns="91440" tIns="45720" rIns="91440" bIns="45720" rtlCol="0" anchor="t">
            <a:normAutofit/>
          </a:bodyPr>
          <a:lstStyle/>
          <a:p>
            <a:pPr marL="0" indent="0">
              <a:buNone/>
            </a:pPr>
            <a:r>
              <a:rPr lang="en-US" sz="2200" cap="all">
                <a:solidFill>
                  <a:schemeClr val="accent1"/>
                </a:solidFill>
              </a:rPr>
              <a:t>kNeighbors Classifier</a:t>
            </a:r>
            <a:endParaRPr lang="en-US" sz="2200" cap="all">
              <a:solidFill>
                <a:schemeClr val="accent1"/>
              </a:solidFill>
            </a:endParaRPr>
          </a:p>
        </p:txBody>
      </p:sp>
      <p:sp>
        <p:nvSpPr>
          <p:cNvPr id="22" name="Rectangle 21"/>
          <p:cNvSpPr>
            <a:spLocks noGrp="1" noRot="1" noChangeAspect="1" noMove="1" noResize="1" noEditPoints="1" noAdjustHandles="1" noChangeArrowheads="1" noChangeShapeType="1" noTextEdit="1"/>
          </p:cNvSpPr>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descr="Graphical user interface, application&#10;&#10;Description automatically generated"/>
          <p:cNvPicPr>
            <a:picLocks noChangeAspect="1"/>
          </p:cNvPicPr>
          <p:nvPr/>
        </p:nvPicPr>
        <p:blipFill rotWithShape="1">
          <a:blip r:embed="rId1"/>
          <a:srcRect l="20184" t="28889" r="39503" b="12083"/>
          <a:stretch>
            <a:fillRect/>
          </a:stretch>
        </p:blipFill>
        <p:spPr>
          <a:xfrm>
            <a:off x="5133975" y="0"/>
            <a:ext cx="7058025" cy="6858000"/>
          </a:xfrm>
          <a:prstGeom prst="rect">
            <a:avLst/>
          </a:prstGeom>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p:cNvSpPr>
            <a:spLocks noGrp="1" noRot="1" noChangeAspect="1" noMove="1" noResize="1" noEditPoints="1" noAdjustHandles="1" noChangeArrowheads="1" noChangeShapeType="1" noTextEdit="1"/>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p:cNvSpPr>
            <a:spLocks noGrp="1" noRot="1" noChangeAspect="1" noMove="1" noResize="1" noEditPoints="1" noAdjustHandles="1" noChangeArrowheads="1" noChangeShapeType="1" noTextEdit="1"/>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p:cNvSpPr>
            <a:spLocks noGrp="1" noRot="1" noChangeAspect="1" noMove="1" noResize="1" noEditPoints="1" noAdjustHandles="1" noChangeArrowheads="1" noChangeShapeType="1" noTextEdit="1"/>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0" name="Rectangle 1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a:solidFill>
                  <a:schemeClr val="tx1"/>
                </a:solidFill>
              </a:rPr>
              <a:t>MODELS DEVELOPMENT AND EVALUATION</a:t>
            </a:r>
            <a:endParaRPr lang="en-US" sz="3600">
              <a:solidFill>
                <a:schemeClr val="tx1"/>
              </a:solidFill>
            </a:endParaRPr>
          </a:p>
        </p:txBody>
      </p:sp>
      <p:sp>
        <p:nvSpPr>
          <p:cNvPr id="3" name="Content Placeholder 2"/>
          <p:cNvSpPr>
            <a:spLocks noGrp="1"/>
          </p:cNvSpPr>
          <p:nvPr>
            <p:ph idx="1"/>
          </p:nvPr>
        </p:nvSpPr>
        <p:spPr>
          <a:xfrm>
            <a:off x="638621" y="4739780"/>
            <a:ext cx="3511233" cy="1147054"/>
          </a:xfrm>
        </p:spPr>
        <p:txBody>
          <a:bodyPr vert="horz" lIns="91440" tIns="45720" rIns="91440" bIns="45720" rtlCol="0" anchor="t">
            <a:normAutofit/>
          </a:bodyPr>
          <a:lstStyle/>
          <a:p>
            <a:pPr marL="0" indent="0">
              <a:buNone/>
            </a:pPr>
            <a:r>
              <a:rPr lang="en-US" sz="2200" cap="all">
                <a:solidFill>
                  <a:schemeClr val="accent1"/>
                </a:solidFill>
              </a:rPr>
              <a:t>Decision Tree Classifier</a:t>
            </a:r>
            <a:endParaRPr lang="en-US" sz="2200" cap="all">
              <a:solidFill>
                <a:schemeClr val="accent1"/>
              </a:solidFill>
            </a:endParaRPr>
          </a:p>
        </p:txBody>
      </p:sp>
      <p:sp>
        <p:nvSpPr>
          <p:cNvPr id="22" name="Rectangle 21"/>
          <p:cNvSpPr>
            <a:spLocks noGrp="1" noRot="1" noChangeAspect="1" noMove="1" noResize="1" noEditPoints="1" noAdjustHandles="1" noChangeArrowheads="1" noChangeShapeType="1" noTextEdit="1"/>
          </p:cNvSpPr>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descr="Graphical user interface, application&#10;&#10;Description automatically generated"/>
          <p:cNvPicPr>
            <a:picLocks noChangeAspect="1"/>
          </p:cNvPicPr>
          <p:nvPr/>
        </p:nvPicPr>
        <p:blipFill rotWithShape="1">
          <a:blip r:embed="rId1"/>
          <a:srcRect l="19169" t="23354" r="39581" b="21528"/>
          <a:stretch>
            <a:fillRect/>
          </a:stretch>
        </p:blipFill>
        <p:spPr>
          <a:xfrm>
            <a:off x="4982074" y="1"/>
            <a:ext cx="7209926" cy="6858000"/>
          </a:xfrm>
          <a:prstGeom prst="rect">
            <a:avLst/>
          </a:prstGeom>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p:cNvSpPr>
            <a:spLocks noGrp="1" noRot="1" noChangeAspect="1" noMove="1" noResize="1" noEditPoints="1" noAdjustHandles="1" noChangeArrowheads="1" noChangeShapeType="1" noTextEdit="1"/>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p:cNvSpPr>
            <a:spLocks noGrp="1" noRot="1" noChangeAspect="1" noMove="1" noResize="1" noEditPoints="1" noAdjustHandles="1" noChangeArrowheads="1" noChangeShapeType="1" noTextEdit="1"/>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p:cNvSpPr>
            <a:spLocks noGrp="1" noRot="1" noChangeAspect="1" noMove="1" noResize="1" noEditPoints="1" noAdjustHandles="1" noChangeArrowheads="1" noChangeShapeType="1" noTextEdit="1"/>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0" name="Rectangle 1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a:solidFill>
                  <a:schemeClr val="tx1"/>
                </a:solidFill>
              </a:rPr>
              <a:t>MODELS DEVELOPMENT AND EVALUATION</a:t>
            </a:r>
            <a:endParaRPr lang="en-US" sz="3600">
              <a:solidFill>
                <a:schemeClr val="tx1"/>
              </a:solidFill>
            </a:endParaRPr>
          </a:p>
        </p:txBody>
      </p:sp>
      <p:sp>
        <p:nvSpPr>
          <p:cNvPr id="3" name="Content Placeholder 2"/>
          <p:cNvSpPr>
            <a:spLocks noGrp="1"/>
          </p:cNvSpPr>
          <p:nvPr>
            <p:ph idx="1"/>
          </p:nvPr>
        </p:nvSpPr>
        <p:spPr>
          <a:xfrm>
            <a:off x="638621" y="4739780"/>
            <a:ext cx="3511233" cy="1147054"/>
          </a:xfrm>
        </p:spPr>
        <p:txBody>
          <a:bodyPr vert="horz" lIns="91440" tIns="45720" rIns="91440" bIns="45720" rtlCol="0" anchor="t">
            <a:normAutofit/>
          </a:bodyPr>
          <a:lstStyle/>
          <a:p>
            <a:pPr marL="0" indent="0">
              <a:buNone/>
            </a:pPr>
            <a:r>
              <a:rPr lang="en-US" sz="2200" cap="all">
                <a:solidFill>
                  <a:schemeClr val="accent1"/>
                </a:solidFill>
              </a:rPr>
              <a:t>Random Forest Classifier</a:t>
            </a:r>
            <a:endParaRPr lang="en-US" sz="2200" cap="all">
              <a:solidFill>
                <a:schemeClr val="accent1"/>
              </a:solidFill>
            </a:endParaRPr>
          </a:p>
        </p:txBody>
      </p:sp>
      <p:sp>
        <p:nvSpPr>
          <p:cNvPr id="22" name="Rectangle 21"/>
          <p:cNvSpPr>
            <a:spLocks noGrp="1" noRot="1" noChangeAspect="1" noMove="1" noResize="1" noEditPoints="1" noAdjustHandles="1" noChangeArrowheads="1" noChangeShapeType="1" noTextEdit="1"/>
          </p:cNvSpPr>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descr="Graphical user interface, application&#10;&#10;Description automatically generated"/>
          <p:cNvPicPr>
            <a:picLocks noChangeAspect="1"/>
          </p:cNvPicPr>
          <p:nvPr/>
        </p:nvPicPr>
        <p:blipFill rotWithShape="1">
          <a:blip r:embed="rId1"/>
          <a:srcRect l="20430" t="25278" r="39336" b="18195"/>
          <a:stretch>
            <a:fillRect/>
          </a:stretch>
        </p:blipFill>
        <p:spPr>
          <a:xfrm>
            <a:off x="4788472" y="0"/>
            <a:ext cx="7403527" cy="6857999"/>
          </a:xfrm>
          <a:prstGeom prst="rect">
            <a:avLst/>
          </a:prstGeom>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p:cNvSpPr>
            <a:spLocks noGrp="1" noRot="1" noChangeAspect="1" noMove="1" noResize="1" noEditPoints="1" noAdjustHandles="1" noChangeArrowheads="1" noChangeShapeType="1" noTextEdit="1"/>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p:cNvSpPr>
            <a:spLocks noGrp="1" noRot="1" noChangeAspect="1" noMove="1" noResize="1" noEditPoints="1" noAdjustHandles="1" noChangeArrowheads="1" noChangeShapeType="1" noTextEdit="1"/>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p:cNvSpPr>
            <a:spLocks noGrp="1" noRot="1" noChangeAspect="1" noMove="1" noResize="1" noEditPoints="1" noAdjustHandles="1" noChangeArrowheads="1" noChangeShapeType="1" noTextEdit="1"/>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0" name="Rectangle 1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a:solidFill>
                  <a:schemeClr val="tx1"/>
                </a:solidFill>
              </a:rPr>
              <a:t>MODELS DEVELOPMENT AND EVALUATION</a:t>
            </a:r>
            <a:endParaRPr lang="en-US" sz="3600">
              <a:solidFill>
                <a:schemeClr val="tx1"/>
              </a:solidFill>
            </a:endParaRPr>
          </a:p>
        </p:txBody>
      </p:sp>
      <p:sp>
        <p:nvSpPr>
          <p:cNvPr id="3" name="Content Placeholder 2"/>
          <p:cNvSpPr>
            <a:spLocks noGrp="1"/>
          </p:cNvSpPr>
          <p:nvPr>
            <p:ph idx="1"/>
          </p:nvPr>
        </p:nvSpPr>
        <p:spPr>
          <a:xfrm>
            <a:off x="638621" y="4739780"/>
            <a:ext cx="3511233" cy="1147054"/>
          </a:xfrm>
        </p:spPr>
        <p:txBody>
          <a:bodyPr vert="horz" lIns="91440" tIns="45720" rIns="91440" bIns="45720" rtlCol="0" anchor="t">
            <a:normAutofit/>
          </a:bodyPr>
          <a:lstStyle/>
          <a:p>
            <a:pPr marL="0" indent="0">
              <a:buNone/>
            </a:pPr>
            <a:r>
              <a:rPr lang="en-US" sz="2200" cap="all">
                <a:solidFill>
                  <a:schemeClr val="accent1"/>
                </a:solidFill>
              </a:rPr>
              <a:t>Gradient Boosting Classifier</a:t>
            </a:r>
            <a:endParaRPr lang="en-US" sz="2200" cap="all">
              <a:solidFill>
                <a:schemeClr val="accent1"/>
              </a:solidFill>
            </a:endParaRPr>
          </a:p>
        </p:txBody>
      </p:sp>
      <p:sp>
        <p:nvSpPr>
          <p:cNvPr id="22" name="Rectangle 21"/>
          <p:cNvSpPr>
            <a:spLocks noGrp="1" noRot="1" noChangeAspect="1" noMove="1" noResize="1" noEditPoints="1" noAdjustHandles="1" noChangeArrowheads="1" noChangeShapeType="1" noTextEdit="1"/>
          </p:cNvSpPr>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descr="Graphical user interface, application&#10;&#10;Description automatically generated with medium confidence"/>
          <p:cNvPicPr>
            <a:picLocks noChangeAspect="1"/>
          </p:cNvPicPr>
          <p:nvPr/>
        </p:nvPicPr>
        <p:blipFill rotWithShape="1">
          <a:blip r:embed="rId1"/>
          <a:srcRect l="19794" t="29583" r="39347" b="14161"/>
          <a:stretch>
            <a:fillRect/>
          </a:stretch>
        </p:blipFill>
        <p:spPr>
          <a:xfrm>
            <a:off x="4714876" y="0"/>
            <a:ext cx="7477124" cy="6858000"/>
          </a:xfrm>
          <a:prstGeom prst="rect">
            <a:avLst/>
          </a:prstGeom>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p:cNvSpPr>
            <a:spLocks noGrp="1" noRot="1" noChangeAspect="1" noMove="1" noResize="1" noEditPoints="1" noAdjustHandles="1" noChangeArrowheads="1" noChangeShapeType="1" noTextEdit="1"/>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p:cNvSpPr>
            <a:spLocks noGrp="1" noRot="1" noChangeAspect="1" noMove="1" noResize="1" noEditPoints="1" noAdjustHandles="1" noChangeArrowheads="1" noChangeShapeType="1" noTextEdit="1"/>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p:cNvSpPr>
            <a:spLocks noGrp="1" noRot="1" noChangeAspect="1" noMove="1" noResize="1" noEditPoints="1" noAdjustHandles="1" noChangeArrowheads="1" noChangeShapeType="1" noTextEdit="1"/>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0" name="Rectangle 1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a:solidFill>
                  <a:schemeClr val="tx1"/>
                </a:solidFill>
              </a:rPr>
              <a:t>MODELS DEVELOPMENT AND EVALUATION</a:t>
            </a:r>
            <a:endParaRPr lang="en-US" sz="3600">
              <a:solidFill>
                <a:schemeClr val="tx1"/>
              </a:solidFill>
            </a:endParaRPr>
          </a:p>
        </p:txBody>
      </p:sp>
      <p:sp>
        <p:nvSpPr>
          <p:cNvPr id="3" name="Content Placeholder 2"/>
          <p:cNvSpPr>
            <a:spLocks noGrp="1"/>
          </p:cNvSpPr>
          <p:nvPr>
            <p:ph idx="1"/>
          </p:nvPr>
        </p:nvSpPr>
        <p:spPr>
          <a:xfrm>
            <a:off x="638621" y="4739780"/>
            <a:ext cx="3511233" cy="1147054"/>
          </a:xfrm>
        </p:spPr>
        <p:txBody>
          <a:bodyPr vert="horz" lIns="91440" tIns="45720" rIns="91440" bIns="45720" rtlCol="0" anchor="t">
            <a:normAutofit/>
          </a:bodyPr>
          <a:lstStyle/>
          <a:p>
            <a:pPr marL="0" indent="0">
              <a:buNone/>
            </a:pPr>
            <a:r>
              <a:rPr lang="en-US" sz="2200" cap="all">
                <a:solidFill>
                  <a:schemeClr val="accent1"/>
                </a:solidFill>
              </a:rPr>
              <a:t>Ada Boost Classifier</a:t>
            </a:r>
            <a:endParaRPr lang="en-US" sz="2200" cap="all">
              <a:solidFill>
                <a:schemeClr val="accent1"/>
              </a:solidFill>
            </a:endParaRPr>
          </a:p>
        </p:txBody>
      </p:sp>
      <p:sp>
        <p:nvSpPr>
          <p:cNvPr id="22" name="Rectangle 21"/>
          <p:cNvSpPr>
            <a:spLocks noGrp="1" noRot="1" noChangeAspect="1" noMove="1" noResize="1" noEditPoints="1" noAdjustHandles="1" noChangeArrowheads="1" noChangeShapeType="1" noTextEdit="1"/>
          </p:cNvSpPr>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descr="Graphical user interface, application&#10;&#10;Description automatically generated"/>
          <p:cNvPicPr>
            <a:picLocks noChangeAspect="1"/>
          </p:cNvPicPr>
          <p:nvPr/>
        </p:nvPicPr>
        <p:blipFill rotWithShape="1">
          <a:blip r:embed="rId1"/>
          <a:srcRect l="20368" t="25694" r="39241" b="15833"/>
          <a:stretch>
            <a:fillRect/>
          </a:stretch>
        </p:blipFill>
        <p:spPr>
          <a:xfrm>
            <a:off x="4746687" y="-1"/>
            <a:ext cx="7445313" cy="6857999"/>
          </a:xfrm>
          <a:prstGeom prst="rect">
            <a:avLst/>
          </a:prstGeom>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p:cNvSpPr>
            <a:spLocks noGrp="1"/>
          </p:cNvSpPr>
          <p:nvPr>
            <p:ph type="title" idx="4294967295"/>
          </p:nvPr>
        </p:nvSpPr>
        <p:spPr>
          <a:xfrm>
            <a:off x="-3381375" y="6158520"/>
            <a:ext cx="11029950" cy="699480"/>
          </a:xfrm>
        </p:spPr>
        <p:txBody>
          <a:bodyPr/>
          <a:lstStyle/>
          <a:p>
            <a:pPr algn="ctr"/>
            <a:r>
              <a:rPr lang="en-IN">
                <a:highlight>
                  <a:srgbClr val="FFFF00"/>
                </a:highlight>
                <a:latin typeface="Times New Roman" panose="02020603050405020304" pitchFamily="18" charset="0"/>
                <a:cs typeface="Times New Roman" panose="02020603050405020304" pitchFamily="18" charset="0"/>
              </a:rPr>
              <a:t>Model dashboard</a:t>
            </a:r>
            <a:endParaRPr lang="en-IN" dirty="0">
              <a:highlight>
                <a:srgbClr val="FFFF00"/>
              </a:highlight>
              <a:latin typeface="Times New Roman" panose="02020603050405020304" pitchFamily="18" charset="0"/>
              <a:cs typeface="Times New Roman" panose="02020603050405020304" pitchFamily="18" charset="0"/>
            </a:endParaRPr>
          </a:p>
        </p:txBody>
      </p:sp>
      <p:pic>
        <p:nvPicPr>
          <p:cNvPr id="17" name="Picture 16" descr="Graphical user interface, text, application&#10;&#10;Description automatically generated"/>
          <p:cNvPicPr>
            <a:picLocks noChangeAspect="1"/>
          </p:cNvPicPr>
          <p:nvPr/>
        </p:nvPicPr>
        <p:blipFill rotWithShape="1">
          <a:blip r:embed="rId1"/>
          <a:srcRect l="21641" t="21250" r="32500" b="4028"/>
          <a:stretch>
            <a:fillRect/>
          </a:stretch>
        </p:blipFill>
        <p:spPr>
          <a:xfrm>
            <a:off x="1" y="-1"/>
            <a:ext cx="5734050" cy="6353175"/>
          </a:xfrm>
          <a:prstGeom prst="rect">
            <a:avLst/>
          </a:prstGeom>
        </p:spPr>
      </p:pic>
      <p:pic>
        <p:nvPicPr>
          <p:cNvPr id="15" name="Picture 14" descr="Graphical user interface, application&#10;&#10;Description automatically generated"/>
          <p:cNvPicPr>
            <a:picLocks noChangeAspect="1"/>
          </p:cNvPicPr>
          <p:nvPr/>
        </p:nvPicPr>
        <p:blipFill rotWithShape="1">
          <a:blip r:embed="rId2"/>
          <a:srcRect l="21172" t="25417" r="50000" b="23113"/>
          <a:stretch>
            <a:fillRect/>
          </a:stretch>
        </p:blipFill>
        <p:spPr>
          <a:xfrm>
            <a:off x="4812507" y="3152775"/>
            <a:ext cx="3689378" cy="3705225"/>
          </a:xfrm>
          <a:prstGeom prst="rect">
            <a:avLst/>
          </a:prstGeom>
        </p:spPr>
      </p:pic>
      <p:pic>
        <p:nvPicPr>
          <p:cNvPr id="13" name="Picture 12" descr="Graphical user interface, application, PowerPoint&#10;&#10;Description automatically generated"/>
          <p:cNvPicPr>
            <a:picLocks noChangeAspect="1"/>
          </p:cNvPicPr>
          <p:nvPr/>
        </p:nvPicPr>
        <p:blipFill rotWithShape="1">
          <a:blip r:embed="rId3"/>
          <a:srcRect l="21959" t="27833" r="37347" b="8439"/>
          <a:stretch>
            <a:fillRect/>
          </a:stretch>
        </p:blipFill>
        <p:spPr>
          <a:xfrm>
            <a:off x="7274719" y="38100"/>
            <a:ext cx="4898231" cy="431482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1193" y="702156"/>
            <a:ext cx="6309003" cy="1013800"/>
          </a:xfrm>
        </p:spPr>
        <p:txBody>
          <a:bodyPr>
            <a:normAutofit/>
          </a:bodyPr>
          <a:lstStyle/>
          <a:p>
            <a:r>
              <a:rPr lang="en-IN">
                <a:solidFill>
                  <a:schemeClr val="tx2"/>
                </a:solidFill>
              </a:rPr>
              <a:t>What is Micro Credit?</a:t>
            </a:r>
            <a:endParaRPr lang="en-IN">
              <a:solidFill>
                <a:schemeClr val="tx2"/>
              </a:solidFill>
            </a:endParaRPr>
          </a:p>
        </p:txBody>
      </p:sp>
      <p:sp>
        <p:nvSpPr>
          <p:cNvPr id="18" name="Rectangle 10"/>
          <p:cNvSpPr>
            <a:spLocks noGrp="1" noRot="1" noChangeAspect="1" noMove="1" noResize="1" noEditPoints="1" noAdjustHandles="1" noChangeArrowheads="1" noChangeShapeType="1" noTextEdit="1"/>
          </p:cNvSpPr>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581194" y="1896533"/>
            <a:ext cx="6309003" cy="3962266"/>
          </a:xfrm>
        </p:spPr>
        <p:txBody>
          <a:bodyPr>
            <a:normAutofit/>
          </a:bodyPr>
          <a:lstStyle/>
          <a:p>
            <a:r>
              <a:rPr lang="en-US" dirty="0">
                <a:solidFill>
                  <a:schemeClr val="tx2"/>
                </a:solidFill>
                <a:latin typeface="Calibri" panose="020F0502020204030204" pitchFamily="34" charset="0"/>
                <a:cs typeface="Calibri" panose="020F0502020204030204" pitchFamily="34" charset="0"/>
              </a:rPr>
              <a:t>Micro Credit, a value-added service designed on the premise of “what the consumer needs”, provides ease of access of airtime stock credit to resellers of a telecom operator when they run out of balance, without disrupting the normal flow of business. Micro Credit is an open and transparent service with a clear reporting structure. The telecom operator incurs zero cost, capital expenditure or credit risk as all investment is managed and handled by SDS.</a:t>
            </a:r>
            <a:endParaRPr lang="en-IN" dirty="0">
              <a:solidFill>
                <a:schemeClr val="tx2"/>
              </a:solidFill>
            </a:endParaRPr>
          </a:p>
        </p:txBody>
      </p:sp>
      <p:pic>
        <p:nvPicPr>
          <p:cNvPr id="4" name="Picture 4" descr="3d Person With Magnifying Glass And Question Mark Stock Vector -  Illustration of glass, magnifying: 36750844"/>
          <p:cNvPicPr>
            <a:picLocks noChangeAspect="1" noChangeArrowheads="1"/>
          </p:cNvPicPr>
          <p:nvPr/>
        </p:nvPicPr>
        <p:blipFill rotWithShape="1">
          <a:blip r:embed="rId1">
            <a:extLst>
              <a:ext uri="{28A0092B-C50C-407E-A947-70E740481C1C}">
                <a14:useLocalDpi xmlns:a14="http://schemas.microsoft.com/office/drawing/2010/main" val="0"/>
              </a:ext>
            </a:extLst>
          </a:blip>
          <a:srcRect l="28346" r="3548"/>
          <a:stretch>
            <a:fillRect/>
          </a:stretch>
        </p:blipFill>
        <p:spPr bwMode="auto">
          <a:xfrm>
            <a:off x="7521283" y="10"/>
            <a:ext cx="4670717" cy="68579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nvSpPr>
        <p:spPr>
          <a:xfrm>
            <a:off x="8042147" y="647700"/>
            <a:ext cx="3703320" cy="57428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369643" y="1037967"/>
            <a:ext cx="3004939" cy="4709131"/>
          </a:xfrm>
        </p:spPr>
        <p:txBody>
          <a:bodyPr anchor="ctr">
            <a:normAutofit/>
          </a:bodyPr>
          <a:lstStyle/>
          <a:p>
            <a:r>
              <a:rPr lang="en-IN">
                <a:solidFill>
                  <a:srgbClr val="FFFEFF"/>
                </a:solidFill>
              </a:rPr>
              <a:t>Model Performance</a:t>
            </a:r>
            <a:endParaRPr lang="en-IN">
              <a:solidFill>
                <a:srgbClr val="FFFEFF"/>
              </a:solidFill>
            </a:endParaRPr>
          </a:p>
        </p:txBody>
      </p:sp>
      <p:sp>
        <p:nvSpPr>
          <p:cNvPr id="13" name="Rectangle 12"/>
          <p:cNvSpPr>
            <a:spLocks noGrp="1" noRot="1" noChangeAspect="1" noMove="1" noResize="1" noEditPoints="1" noAdjustHandles="1" noChangeArrowheads="1" noChangeShapeType="1" noTextEdit="1"/>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p:cNvSpPr>
            <a:spLocks noGrp="1" noRot="1" noChangeAspect="1" noMove="1" noResize="1" noEditPoints="1" noAdjustHandles="1" noChangeArrowheads="1" noChangeShapeType="1" noTextEdit="1"/>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6"/>
          <p:cNvSpPr>
            <a:spLocks noGrp="1" noRot="1" noChangeAspect="1" noMove="1" noResize="1" noEditPoints="1" noAdjustHandles="1" noChangeArrowheads="1" noChangeShapeType="1" noTextEdit="1"/>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p:cNvGraphicFramePr>
            <a:graphicFrameLocks noGrp="1"/>
          </p:cNvGraphicFramePr>
          <p:nvPr>
            <p:ph idx="1"/>
          </p:nvPr>
        </p:nvGraphicFramePr>
        <p:xfrm>
          <a:off x="486033" y="1037967"/>
          <a:ext cx="7012370" cy="470913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2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p:nvPicPr>
        <p:blipFill>
          <a:blip r:embed="rId1"/>
          <a:stretch>
            <a:fillRect/>
          </a:stretch>
        </p:blipFill>
        <p:spPr>
          <a:xfrm>
            <a:off x="441139" y="779524"/>
            <a:ext cx="5331481" cy="2958971"/>
          </a:xfrm>
          <a:prstGeom prst="rect">
            <a:avLst/>
          </a:prstGeom>
        </p:spPr>
      </p:pic>
      <p:cxnSp>
        <p:nvCxnSpPr>
          <p:cNvPr id="32" name="Straight Connector 24"/>
          <p:cNvCxnSpPr>
            <a:cxnSpLocks noGrp="1" noRot="1" noChangeAspect="1" noMove="1" noResize="1" noEditPoints="1" noAdjustHandles="1" noChangeArrowheads="1" noChangeShapeType="1"/>
          </p:cNvCxnSpPr>
          <p:nvPr/>
        </p:nvCxnSpPr>
        <p:spPr>
          <a:xfrm>
            <a:off x="6096000" y="1436050"/>
            <a:ext cx="0" cy="1645920"/>
          </a:xfrm>
          <a:prstGeom prst="line">
            <a:avLst/>
          </a:prstGeom>
          <a:ln w="19050">
            <a:solidFill>
              <a:srgbClr val="465359"/>
            </a:solidFill>
          </a:ln>
        </p:spPr>
        <p:style>
          <a:lnRef idx="1">
            <a:schemeClr val="accent1"/>
          </a:lnRef>
          <a:fillRef idx="0">
            <a:schemeClr val="accent1"/>
          </a:fillRef>
          <a:effectRef idx="0">
            <a:schemeClr val="accent1"/>
          </a:effectRef>
          <a:fontRef idx="minor">
            <a:schemeClr val="tx1"/>
          </a:fontRef>
        </p:style>
      </p:cxnSp>
      <p:pic>
        <p:nvPicPr>
          <p:cNvPr id="4" name="Picture 4"/>
          <p:cNvPicPr>
            <a:picLocks noChangeAspect="1" noChangeArrowheads="1"/>
          </p:cNvPicPr>
          <p:nvPr/>
        </p:nvPicPr>
        <p:blipFill>
          <a:blip r:embed="rId2"/>
          <a:stretch>
            <a:fillRect/>
          </a:stretch>
        </p:blipFill>
        <p:spPr bwMode="auto">
          <a:xfrm>
            <a:off x="6417735" y="541064"/>
            <a:ext cx="5147403" cy="3435892"/>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26"/>
          <p:cNvSpPr>
            <a:spLocks noGrp="1" noRot="1" noChangeAspect="1" noMove="1" noResize="1" noEditPoints="1" noAdjustHandles="1" noChangeArrowheads="1" noChangeShapeType="1" noTextEdit="1"/>
          </p:cNvSpPr>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8"/>
          <p:cNvSpPr>
            <a:spLocks noGrp="1" noRot="1" noChangeAspect="1" noMove="1" noResize="1" noEditPoints="1" noAdjustHandles="1" noChangeArrowheads="1" noChangeShapeType="1" noTextEdit="1"/>
          </p:cNvSpPr>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79600" y="4596992"/>
            <a:ext cx="3353432" cy="1607013"/>
          </a:xfrm>
        </p:spPr>
        <p:txBody>
          <a:bodyPr anchor="ctr">
            <a:normAutofit/>
          </a:bodyPr>
          <a:lstStyle/>
          <a:p>
            <a:r>
              <a:rPr lang="en-IN">
                <a:solidFill>
                  <a:srgbClr val="FFFFFF"/>
                </a:solidFill>
              </a:rPr>
              <a:t>WHY MICRO CREDIT?</a:t>
            </a:r>
            <a:endParaRPr lang="en-IN">
              <a:solidFill>
                <a:srgbClr val="FFFFFF"/>
              </a:solidFill>
            </a:endParaRPr>
          </a:p>
        </p:txBody>
      </p:sp>
      <p:sp>
        <p:nvSpPr>
          <p:cNvPr id="3" name="Content Placeholder 2"/>
          <p:cNvSpPr>
            <a:spLocks noGrp="1"/>
          </p:cNvSpPr>
          <p:nvPr>
            <p:ph idx="1"/>
          </p:nvPr>
        </p:nvSpPr>
        <p:spPr>
          <a:xfrm>
            <a:off x="4271491" y="4596992"/>
            <a:ext cx="7240909" cy="1607012"/>
          </a:xfrm>
        </p:spPr>
        <p:txBody>
          <a:bodyPr>
            <a:normAutofit/>
          </a:bodyPr>
          <a:lstStyle/>
          <a:p>
            <a:pPr>
              <a:lnSpc>
                <a:spcPct val="100000"/>
              </a:lnSpc>
            </a:pPr>
            <a:r>
              <a:rPr lang="en-US" sz="1400" dirty="0">
                <a:solidFill>
                  <a:srgbClr val="FFFFFF"/>
                </a:solidFill>
                <a:latin typeface="Calibri" panose="020F0502020204030204" pitchFamily="34" charset="0"/>
                <a:cs typeface="Calibri" panose="020F0502020204030204" pitchFamily="34" charset="0"/>
              </a:rPr>
              <a:t>To understand the implications of this issue, the study details that on average </a:t>
            </a:r>
            <a:r>
              <a:rPr lang="en-US" sz="1400" b="1" dirty="0">
                <a:solidFill>
                  <a:srgbClr val="FFFFFF"/>
                </a:solidFill>
                <a:highlight>
                  <a:srgbClr val="808000"/>
                </a:highlight>
                <a:latin typeface="Calibri" panose="020F0502020204030204" pitchFamily="34" charset="0"/>
                <a:cs typeface="Calibri" panose="020F0502020204030204" pitchFamily="34" charset="0"/>
              </a:rPr>
              <a:t>5200 unique resellers</a:t>
            </a:r>
            <a:r>
              <a:rPr lang="en-US" sz="1400" dirty="0">
                <a:solidFill>
                  <a:srgbClr val="FFFFFF"/>
                </a:solidFill>
                <a:highlight>
                  <a:srgbClr val="808000"/>
                </a:highlight>
                <a:latin typeface="Calibri" panose="020F0502020204030204" pitchFamily="34" charset="0"/>
                <a:cs typeface="Calibri" panose="020F0502020204030204" pitchFamily="34" charset="0"/>
              </a:rPr>
              <a:t> </a:t>
            </a:r>
            <a:r>
              <a:rPr lang="en-US" sz="1400" dirty="0">
                <a:solidFill>
                  <a:srgbClr val="FFFFFF"/>
                </a:solidFill>
                <a:latin typeface="Calibri" panose="020F0502020204030204" pitchFamily="34" charset="0"/>
                <a:cs typeface="Calibri" panose="020F0502020204030204" pitchFamily="34" charset="0"/>
              </a:rPr>
              <a:t>of one operator are affected every day. Due to lack of credit, these resellers were then unable to carry out airtime </a:t>
            </a:r>
            <a:r>
              <a:rPr lang="en-US" sz="1400" dirty="0" err="1">
                <a:solidFill>
                  <a:srgbClr val="FFFFFF"/>
                </a:solidFill>
                <a:latin typeface="Calibri" panose="020F0502020204030204" pitchFamily="34" charset="0"/>
                <a:cs typeface="Calibri" panose="020F0502020204030204" pitchFamily="34" charset="0"/>
              </a:rPr>
              <a:t>topup</a:t>
            </a:r>
            <a:r>
              <a:rPr lang="en-US" sz="1400" dirty="0">
                <a:solidFill>
                  <a:srgbClr val="FFFFFF"/>
                </a:solidFill>
                <a:latin typeface="Calibri" panose="020F0502020204030204" pitchFamily="34" charset="0"/>
                <a:cs typeface="Calibri" panose="020F0502020204030204" pitchFamily="34" charset="0"/>
              </a:rPr>
              <a:t> transactions, resulting into a total loss of about USD </a:t>
            </a:r>
            <a:r>
              <a:rPr lang="en-US" sz="1400" b="1" dirty="0">
                <a:solidFill>
                  <a:srgbClr val="FFFFFF"/>
                </a:solidFill>
                <a:highlight>
                  <a:srgbClr val="808000"/>
                </a:highlight>
                <a:latin typeface="Calibri" panose="020F0502020204030204" pitchFamily="34" charset="0"/>
                <a:cs typeface="Calibri" panose="020F0502020204030204" pitchFamily="34" charset="0"/>
              </a:rPr>
              <a:t>1.98 million per annum </a:t>
            </a:r>
            <a:r>
              <a:rPr lang="en-US" sz="1400" dirty="0">
                <a:solidFill>
                  <a:srgbClr val="FFFFFF"/>
                </a:solidFill>
                <a:latin typeface="Calibri" panose="020F0502020204030204" pitchFamily="34" charset="0"/>
                <a:cs typeface="Calibri" panose="020F0502020204030204" pitchFamily="34" charset="0"/>
              </a:rPr>
              <a:t>for the operator. Such losses can be avoided if service providers can ensure service continuity despite the low stock at reseller’s end. Micro Credit is just the solution that can help them regain this lost value.</a:t>
            </a:r>
            <a:endParaRPr lang="en-IN" sz="1400" dirty="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6"/>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picture containing text, indoor, different&#10;&#10;Description automatically generated"/>
          <p:cNvPicPr>
            <a:picLocks noChangeAspect="1"/>
          </p:cNvPicPr>
          <p:nvPr/>
        </p:nvPicPr>
        <p:blipFill>
          <a:blip r:embed="rId1"/>
          <a:stretch>
            <a:fillRect/>
          </a:stretch>
        </p:blipFill>
        <p:spPr>
          <a:xfrm>
            <a:off x="916235" y="541064"/>
            <a:ext cx="4856384" cy="3435892"/>
          </a:xfrm>
          <a:prstGeom prst="rect">
            <a:avLst/>
          </a:prstGeom>
        </p:spPr>
      </p:pic>
      <p:cxnSp>
        <p:nvCxnSpPr>
          <p:cNvPr id="42" name="Straight Connector 38"/>
          <p:cNvCxnSpPr>
            <a:cxnSpLocks noGrp="1" noRot="1" noChangeAspect="1" noMove="1" noResize="1" noEditPoints="1" noAdjustHandles="1" noChangeArrowheads="1" noChangeShapeType="1"/>
          </p:cNvCxnSpPr>
          <p:nvPr/>
        </p:nvCxnSpPr>
        <p:spPr>
          <a:xfrm>
            <a:off x="6096000" y="1436050"/>
            <a:ext cx="0" cy="1645920"/>
          </a:xfrm>
          <a:prstGeom prst="line">
            <a:avLst/>
          </a:prstGeom>
          <a:ln w="19050">
            <a:solidFill>
              <a:srgbClr val="465359"/>
            </a:solidFill>
          </a:ln>
        </p:spPr>
        <p:style>
          <a:lnRef idx="1">
            <a:schemeClr val="accent1"/>
          </a:lnRef>
          <a:fillRef idx="0">
            <a:schemeClr val="accent1"/>
          </a:fillRef>
          <a:effectRef idx="0">
            <a:schemeClr val="accent1"/>
          </a:effectRef>
          <a:fontRef idx="minor">
            <a:schemeClr val="tx1"/>
          </a:fontRef>
        </p:style>
      </p:cxnSp>
      <p:pic>
        <p:nvPicPr>
          <p:cNvPr id="4" name="Picture 4"/>
          <p:cNvPicPr>
            <a:picLocks noChangeAspect="1" noChangeArrowheads="1"/>
          </p:cNvPicPr>
          <p:nvPr/>
        </p:nvPicPr>
        <p:blipFill>
          <a:blip r:embed="rId2"/>
          <a:stretch>
            <a:fillRect/>
          </a:stretch>
        </p:blipFill>
        <p:spPr bwMode="auto">
          <a:xfrm>
            <a:off x="6417735" y="541064"/>
            <a:ext cx="3435892" cy="3435892"/>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0"/>
          <p:cNvSpPr>
            <a:spLocks noGrp="1" noRot="1" noChangeAspect="1" noMove="1" noResize="1" noEditPoints="1" noAdjustHandles="1" noChangeArrowheads="1" noChangeShapeType="1" noTextEdit="1"/>
          </p:cNvSpPr>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42"/>
          <p:cNvSpPr>
            <a:spLocks noGrp="1" noRot="1" noChangeAspect="1" noMove="1" noResize="1" noEditPoints="1" noAdjustHandles="1" noChangeArrowheads="1" noChangeShapeType="1" noTextEdit="1"/>
          </p:cNvSpPr>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79600" y="4596992"/>
            <a:ext cx="3353432" cy="1607013"/>
          </a:xfrm>
        </p:spPr>
        <p:txBody>
          <a:bodyPr anchor="ctr">
            <a:normAutofit/>
          </a:bodyPr>
          <a:lstStyle/>
          <a:p>
            <a:r>
              <a:rPr lang="en-IN">
                <a:solidFill>
                  <a:srgbClr val="FFFFFF"/>
                </a:solidFill>
              </a:rPr>
              <a:t>CALL ME BACK!</a:t>
            </a:r>
            <a:endParaRPr lang="en-IN">
              <a:solidFill>
                <a:srgbClr val="FFFFFF"/>
              </a:solidFill>
            </a:endParaRPr>
          </a:p>
        </p:txBody>
      </p:sp>
      <p:sp>
        <p:nvSpPr>
          <p:cNvPr id="3" name="Content Placeholder 2"/>
          <p:cNvSpPr>
            <a:spLocks noGrp="1"/>
          </p:cNvSpPr>
          <p:nvPr>
            <p:ph idx="1"/>
          </p:nvPr>
        </p:nvSpPr>
        <p:spPr>
          <a:xfrm>
            <a:off x="4271491" y="4596992"/>
            <a:ext cx="7240909" cy="1607012"/>
          </a:xfrm>
        </p:spPr>
        <p:txBody>
          <a:bodyPr>
            <a:normAutofit/>
          </a:bodyPr>
          <a:lstStyle/>
          <a:p>
            <a:r>
              <a:rPr lang="en-US">
                <a:solidFill>
                  <a:srgbClr val="FFFFFF"/>
                </a:solidFill>
                <a:latin typeface="Calibri" panose="020F0502020204030204" pitchFamily="34" charset="0"/>
                <a:cs typeface="Calibri" panose="020F0502020204030204" pitchFamily="34" charset="0"/>
              </a:rPr>
              <a:t>In case of subscribers or end consumers of telecom operators, this service is one step ahead of the Call Me Back feature that allows a subscriber to send a message to another subscriber to call him back in case he lacks the airtime to make the call himself.</a:t>
            </a:r>
            <a:endParaRPr lang="en-IN">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0" name="Rectangle 10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1"/>
          <a:stretch>
            <a:fillRect/>
          </a:stretch>
        </p:blipFill>
        <p:spPr>
          <a:xfrm>
            <a:off x="441139" y="1365987"/>
            <a:ext cx="5331481" cy="1786045"/>
          </a:xfrm>
          <a:prstGeom prst="rect">
            <a:avLst/>
          </a:prstGeom>
        </p:spPr>
      </p:pic>
      <p:cxnSp>
        <p:nvCxnSpPr>
          <p:cNvPr id="1063" name="Straight Connector 102"/>
          <p:cNvCxnSpPr>
            <a:cxnSpLocks noGrp="1" noRot="1" noChangeAspect="1" noMove="1" noResize="1" noEditPoints="1" noAdjustHandles="1" noChangeArrowheads="1" noChangeShapeType="1"/>
          </p:cNvCxnSpPr>
          <p:nvPr/>
        </p:nvCxnSpPr>
        <p:spPr>
          <a:xfrm>
            <a:off x="6096000" y="1436050"/>
            <a:ext cx="0" cy="1645920"/>
          </a:xfrm>
          <a:prstGeom prst="line">
            <a:avLst/>
          </a:prstGeom>
          <a:ln w="19050">
            <a:solidFill>
              <a:srgbClr val="465359"/>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2"/>
          <a:stretch>
            <a:fillRect/>
          </a:stretch>
        </p:blipFill>
        <p:spPr>
          <a:xfrm>
            <a:off x="6417735" y="879490"/>
            <a:ext cx="5331478" cy="2759039"/>
          </a:xfrm>
          <a:prstGeom prst="rect">
            <a:avLst/>
          </a:prstGeom>
        </p:spPr>
      </p:pic>
      <p:sp>
        <p:nvSpPr>
          <p:cNvPr id="1064" name="Rectangle 104"/>
          <p:cNvSpPr>
            <a:spLocks noGrp="1" noRot="1" noChangeAspect="1" noMove="1" noResize="1" noEditPoints="1" noAdjustHandles="1" noChangeArrowheads="1" noChangeShapeType="1" noTextEdit="1"/>
          </p:cNvSpPr>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67" name="Rectangle 106"/>
          <p:cNvSpPr>
            <a:spLocks noGrp="1" noRot="1" noChangeAspect="1" noMove="1" noResize="1" noEditPoints="1" noAdjustHandles="1" noChangeArrowheads="1" noChangeShapeType="1" noTextEdit="1"/>
          </p:cNvSpPr>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79600" y="4596992"/>
            <a:ext cx="3353432" cy="1607013"/>
          </a:xfrm>
        </p:spPr>
        <p:txBody>
          <a:bodyPr anchor="ctr">
            <a:normAutofit/>
          </a:bodyPr>
          <a:lstStyle/>
          <a:p>
            <a:r>
              <a:rPr lang="en-IN">
                <a:solidFill>
                  <a:srgbClr val="FFFFFF"/>
                </a:solidFill>
              </a:rPr>
              <a:t>How it works?</a:t>
            </a:r>
            <a:endParaRPr lang="en-IN">
              <a:solidFill>
                <a:srgbClr val="FFFFFF"/>
              </a:solidFill>
            </a:endParaRPr>
          </a:p>
        </p:txBody>
      </p:sp>
      <p:sp>
        <p:nvSpPr>
          <p:cNvPr id="1056" name="Content Placeholder 2"/>
          <p:cNvSpPr>
            <a:spLocks noGrp="1"/>
          </p:cNvSpPr>
          <p:nvPr>
            <p:ph idx="1"/>
          </p:nvPr>
        </p:nvSpPr>
        <p:spPr>
          <a:xfrm>
            <a:off x="4271491" y="4596992"/>
            <a:ext cx="7240909" cy="1607012"/>
          </a:xfrm>
        </p:spPr>
        <p:txBody>
          <a:bodyPr>
            <a:normAutofit/>
          </a:bodyPr>
          <a:lstStyle/>
          <a:p>
            <a:pPr>
              <a:lnSpc>
                <a:spcPct val="100000"/>
              </a:lnSpc>
            </a:pPr>
            <a:r>
              <a:rPr lang="en-US" sz="1300">
                <a:solidFill>
                  <a:srgbClr val="FFFFFF"/>
                </a:solidFill>
                <a:latin typeface="Calibri" panose="020F0502020204030204" pitchFamily="34" charset="0"/>
                <a:cs typeface="Calibri" panose="020F0502020204030204" pitchFamily="34" charset="0"/>
              </a:rPr>
              <a:t>With proven experience in managing high volume transactions, SDS acts as a virtual strategic dealer and provides instant loan to ensure reseller business continuity at all times. This dynamic service is powered by intelligent user profiling and is capable of recovering the loan amount automatically at the time of next recharge.</a:t>
            </a:r>
            <a:endParaRPr lang="en-US" sz="1300">
              <a:solidFill>
                <a:srgbClr val="FFFFFF"/>
              </a:solidFill>
              <a:latin typeface="Calibri" panose="020F0502020204030204" pitchFamily="34" charset="0"/>
              <a:cs typeface="Calibri" panose="020F0502020204030204" pitchFamily="34" charset="0"/>
            </a:endParaRPr>
          </a:p>
          <a:p>
            <a:pPr>
              <a:lnSpc>
                <a:spcPct val="100000"/>
              </a:lnSpc>
            </a:pPr>
            <a:r>
              <a:rPr lang="en-US" sz="1300">
                <a:solidFill>
                  <a:srgbClr val="FFFFFF"/>
                </a:solidFill>
              </a:rPr>
              <a:t>To get a limited amount of loan, resellers dial a pre-defined USSD short code. Micro Credit system receives the request and after performing various verifications and validations, processes the disbursement of loan amount accordingly.</a:t>
            </a:r>
            <a:endParaRPr lang="en-IN" sz="13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6" name="Rectangle 81"/>
          <p:cNvSpPr>
            <a:spLocks noGrp="1" noRot="1" noChangeAspect="1" noMove="1" noResize="1" noEditPoints="1" noAdjustHandles="1" noChangeArrowheads="1" noChangeShapeType="1" noTextEdit="1"/>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7" name="Rectangle 83"/>
          <p:cNvSpPr>
            <a:spLocks noGrp="1" noRot="1" noChangeAspect="1" noMove="1" noResize="1" noEditPoints="1" noAdjustHandles="1" noChangeArrowheads="1" noChangeShapeType="1" noTextEdit="1"/>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8" name="Rectangle 85"/>
          <p:cNvSpPr>
            <a:spLocks noGrp="1" noRot="1" noChangeAspect="1" noMove="1" noResize="1" noEditPoints="1" noAdjustHandles="1" noChangeArrowheads="1" noChangeShapeType="1" noTextEdit="1"/>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9" name="Rectangle 87"/>
          <p:cNvSpPr>
            <a:spLocks noGrp="1" noRot="1" noChangeAspect="1" noMove="1" noResize="1" noEditPoints="1" noAdjustHandles="1" noChangeArrowheads="1" noChangeShapeType="1" noTextEdit="1"/>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20" name="Rectangle 8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Rectangle 91"/>
          <p:cNvSpPr>
            <a:spLocks noGrp="1" noRot="1" noChangeAspect="1" noMove="1" noResize="1" noEditPoints="1" noAdjustHandles="1" noChangeArrowheads="1" noChangeShapeType="1" noTextEdit="1"/>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2" name="Rectangle 93"/>
          <p:cNvSpPr>
            <a:spLocks noGrp="1" noRot="1" noChangeAspect="1" noMove="1" noResize="1" noEditPoints="1" noAdjustHandles="1" noChangeArrowheads="1" noChangeShapeType="1" noTextEdit="1"/>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3" name="Rectangle 95"/>
          <p:cNvSpPr>
            <a:spLocks noGrp="1" noRot="1" noChangeAspect="1" noMove="1" noResize="1" noEditPoints="1" noAdjustHandles="1" noChangeArrowheads="1" noChangeShapeType="1" noTextEdit="1"/>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p:cNvPicPr>
            <a:picLocks noChangeAspect="1"/>
          </p:cNvPicPr>
          <p:nvPr/>
        </p:nvPicPr>
        <p:blipFill rotWithShape="1">
          <a:blip r:embed="rId1"/>
          <a:srcRect l="9360" r="15168" b="-3"/>
          <a:stretch>
            <a:fillRect/>
          </a:stretch>
        </p:blipFill>
        <p:spPr>
          <a:xfrm>
            <a:off x="446528" y="641102"/>
            <a:ext cx="3703322" cy="3465902"/>
          </a:xfrm>
          <a:prstGeom prst="rect">
            <a:avLst/>
          </a:prstGeom>
        </p:spPr>
      </p:pic>
      <p:sp>
        <p:nvSpPr>
          <p:cNvPr id="124" name="Rectangle 97"/>
          <p:cNvSpPr>
            <a:spLocks noGrp="1" noRot="1" noChangeAspect="1" noMove="1" noResize="1" noEditPoints="1" noAdjustHandles="1" noChangeArrowheads="1" noChangeShapeType="1" noTextEdit="1"/>
          </p:cNvSpPr>
          <p:nvPr/>
        </p:nvSpPr>
        <p:spPr>
          <a:xfrm>
            <a:off x="446534" y="4199467"/>
            <a:ext cx="7497730" cy="219109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4334837"/>
            <a:ext cx="7228412" cy="1140874"/>
          </a:xfrm>
        </p:spPr>
        <p:txBody>
          <a:bodyPr vert="horz" lIns="91440" tIns="45720" rIns="91440" bIns="45720" rtlCol="0" anchor="b">
            <a:normAutofit/>
          </a:bodyPr>
          <a:lstStyle/>
          <a:p>
            <a:r>
              <a:rPr lang="en-US" sz="3600">
                <a:solidFill>
                  <a:srgbClr val="FFFFFF"/>
                </a:solidFill>
              </a:rPr>
              <a:t>Key Features</a:t>
            </a:r>
            <a:endParaRPr lang="en-US" sz="3600">
              <a:solidFill>
                <a:srgbClr val="FFFFFF"/>
              </a:solidFill>
            </a:endParaRPr>
          </a:p>
        </p:txBody>
      </p:sp>
      <p:pic>
        <p:nvPicPr>
          <p:cNvPr id="7" name="Picture 6"/>
          <p:cNvPicPr>
            <a:picLocks noChangeAspect="1"/>
          </p:cNvPicPr>
          <p:nvPr/>
        </p:nvPicPr>
        <p:blipFill rotWithShape="1">
          <a:blip r:embed="rId2"/>
          <a:srcRect l="8338" r="16314" b="-3"/>
          <a:stretch>
            <a:fillRect/>
          </a:stretch>
        </p:blipFill>
        <p:spPr>
          <a:xfrm>
            <a:off x="4240937" y="641102"/>
            <a:ext cx="3703322" cy="3465902"/>
          </a:xfrm>
          <a:prstGeom prst="rect">
            <a:avLst/>
          </a:prstGeom>
        </p:spPr>
      </p:pic>
      <p:pic>
        <p:nvPicPr>
          <p:cNvPr id="9" name="Picture 8"/>
          <p:cNvPicPr>
            <a:picLocks noChangeAspect="1"/>
          </p:cNvPicPr>
          <p:nvPr/>
        </p:nvPicPr>
        <p:blipFill rotWithShape="1">
          <a:blip r:embed="rId3"/>
          <a:srcRect l="3480" r="15475" b="3"/>
          <a:stretch>
            <a:fillRect/>
          </a:stretch>
        </p:blipFill>
        <p:spPr>
          <a:xfrm>
            <a:off x="8036245" y="641102"/>
            <a:ext cx="3702435" cy="3465902"/>
          </a:xfrm>
          <a:prstGeom prst="rect">
            <a:avLst/>
          </a:prstGeom>
        </p:spPr>
      </p:pic>
      <p:pic>
        <p:nvPicPr>
          <p:cNvPr id="8" name="Picture 7"/>
          <p:cNvPicPr>
            <a:picLocks noChangeAspect="1"/>
          </p:cNvPicPr>
          <p:nvPr/>
        </p:nvPicPr>
        <p:blipFill rotWithShape="1">
          <a:blip r:embed="rId4"/>
          <a:srcRect t="18591" r="-4" b="3818"/>
          <a:stretch>
            <a:fillRect/>
          </a:stretch>
        </p:blipFill>
        <p:spPr>
          <a:xfrm>
            <a:off x="8035356" y="4195909"/>
            <a:ext cx="3702435" cy="219465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82724" y="702156"/>
            <a:ext cx="7225075" cy="1013800"/>
          </a:xfrm>
        </p:spPr>
        <p:txBody>
          <a:bodyPr>
            <a:normAutofit/>
          </a:bodyPr>
          <a:lstStyle/>
          <a:p>
            <a:r>
              <a:rPr lang="en-IN" dirty="0">
                <a:solidFill>
                  <a:schemeClr val="tx2"/>
                </a:solidFill>
              </a:rPr>
              <a:t>what I understand from Micro-credit loan case?</a:t>
            </a:r>
            <a:endParaRPr lang="en-IN" dirty="0">
              <a:solidFill>
                <a:schemeClr val="tx2"/>
              </a:solidFill>
            </a:endParaRPr>
          </a:p>
        </p:txBody>
      </p:sp>
      <p:sp>
        <p:nvSpPr>
          <p:cNvPr id="73" name="Rectangle 72"/>
          <p:cNvSpPr>
            <a:spLocks noGrp="1" noRot="1" noChangeAspect="1" noMove="1" noResize="1" noEditPoints="1" noAdjustHandles="1" noChangeArrowheads="1" noChangeShapeType="1" noTextEdit="1"/>
          </p:cNvSpPr>
          <p:nvPr/>
        </p:nvSpPr>
        <p:spPr>
          <a:xfrm>
            <a:off x="446534" y="472603"/>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p:cNvSpPr>
            <a:spLocks noGrp="1" noRot="1" noChangeAspect="1" noMove="1" noResize="1" noEditPoints="1" noAdjustHandles="1" noChangeArrowheads="1" noChangeShapeType="1" noTextEdit="1"/>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77" name="Rectangle 76"/>
          <p:cNvSpPr>
            <a:spLocks noGrp="1" noRot="1" noChangeAspect="1" noMove="1" noResize="1" noEditPoints="1" noAdjustHandles="1" noChangeArrowheads="1" noChangeShapeType="1" noTextEdit="1"/>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1026" name="Picture 2" descr="De Bono's 6 thinking hats &amp; my understanding of teamwork – amrmustafa7"/>
          <p:cNvPicPr>
            <a:picLocks noChangeAspect="1" noChangeArrowheads="1"/>
          </p:cNvPicPr>
          <p:nvPr/>
        </p:nvPicPr>
        <p:blipFill rotWithShape="1">
          <a:blip r:embed="rId1">
            <a:extLst>
              <a:ext uri="{28A0092B-C50C-407E-A947-70E740481C1C}">
                <a14:useLocalDpi xmlns:a14="http://schemas.microsoft.com/office/drawing/2010/main" val="0"/>
              </a:ext>
            </a:extLst>
          </a:blip>
          <a:srcRect l="5188" r="21517" b="3"/>
          <a:stretch>
            <a:fillRect/>
          </a:stretch>
        </p:blipFill>
        <p:spPr bwMode="auto">
          <a:xfrm>
            <a:off x="446534" y="601201"/>
            <a:ext cx="3703320" cy="5774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Content Placeholder 2"/>
          <p:cNvGraphicFramePr>
            <a:graphicFrameLocks noGrp="1"/>
          </p:cNvGraphicFramePr>
          <p:nvPr>
            <p:ph idx="1"/>
          </p:nvPr>
        </p:nvGraphicFramePr>
        <p:xfrm>
          <a:off x="4382726" y="1896533"/>
          <a:ext cx="6878108" cy="39622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7" name="Rectangle 136"/>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a:spLocks noGrp="1" noRot="1" noChangeAspect="1" noMove="1" noResize="1" noEditPoints="1" noAdjustHandles="1" noChangeArrowheads="1" noChangeShapeType="1" noTextEdit="1"/>
          </p:cNvSpPr>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3074" name="Picture 2" descr="NOTIZIE E INFO - Associazione Nazionale Carabinieri Maserà di Padova"/>
          <p:cNvPicPr>
            <a:picLocks noChangeAspect="1" noChangeArrowheads="1"/>
          </p:cNvPicPr>
          <p:nvPr/>
        </p:nvPicPr>
        <p:blipFill rotWithShape="1">
          <a:blip r:embed="rId1">
            <a:extLst>
              <a:ext uri="{28A0092B-C50C-407E-A947-70E740481C1C}">
                <a14:useLocalDpi xmlns:a14="http://schemas.microsoft.com/office/drawing/2010/main" val="0"/>
              </a:ext>
            </a:extLst>
          </a:blip>
          <a:srcRect t="9018" r="-1" b="-1"/>
          <a:stretch>
            <a:fillRect/>
          </a:stretch>
        </p:blipFill>
        <p:spPr bwMode="auto">
          <a:xfrm>
            <a:off x="720636" y="1037972"/>
            <a:ext cx="5476375" cy="4982521"/>
          </a:xfrm>
          <a:prstGeom prst="rect">
            <a:avLst/>
          </a:prstGeom>
          <a:noFill/>
          <a:extLst>
            <a:ext uri="{909E8E84-426E-40DD-AFC4-6F175D3DCCD1}">
              <a14:hiddenFill xmlns:a14="http://schemas.microsoft.com/office/drawing/2010/main">
                <a:solidFill>
                  <a:srgbClr val="FFFFFF"/>
                </a:solidFill>
              </a14:hiddenFill>
            </a:ext>
          </a:extLst>
        </p:spPr>
      </p:pic>
      <p:sp>
        <p:nvSpPr>
          <p:cNvPr id="141" name="Rectangle 140"/>
          <p:cNvSpPr>
            <a:spLocks noGrp="1" noRot="1" noChangeAspect="1" noMove="1" noResize="1" noEditPoints="1" noAdjustHandles="1" noChangeArrowheads="1" noChangeShapeType="1" noTextEdit="1"/>
          </p:cNvSpPr>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873606" y="746962"/>
            <a:ext cx="4597758" cy="724070"/>
          </a:xfrm>
        </p:spPr>
        <p:txBody>
          <a:bodyPr vert="horz" lIns="91440" tIns="45720" rIns="91440" bIns="45720" rtlCol="0">
            <a:normAutofit/>
          </a:bodyPr>
          <a:lstStyle/>
          <a:p>
            <a:r>
              <a:rPr lang="en-US" dirty="0">
                <a:solidFill>
                  <a:srgbClr val="FFFFFF"/>
                </a:solidFill>
              </a:rPr>
              <a:t>Dataset Information</a:t>
            </a:r>
            <a:endParaRPr lang="en-US" dirty="0">
              <a:solidFill>
                <a:srgbClr val="FFFFFF"/>
              </a:solidFill>
            </a:endParaRPr>
          </a:p>
        </p:txBody>
      </p:sp>
      <p:sp>
        <p:nvSpPr>
          <p:cNvPr id="3078" name="Content Placeholder 3077"/>
          <p:cNvSpPr>
            <a:spLocks noGrp="1"/>
          </p:cNvSpPr>
          <p:nvPr>
            <p:ph idx="1"/>
          </p:nvPr>
        </p:nvSpPr>
        <p:spPr>
          <a:xfrm>
            <a:off x="6873606" y="1523592"/>
            <a:ext cx="4597758" cy="4610509"/>
          </a:xfrm>
        </p:spPr>
        <p:txBody>
          <a:bodyPr>
            <a:normAutofit/>
          </a:bodyPr>
          <a:lstStyle/>
          <a:p>
            <a:endParaRPr lang="en-US" dirty="0">
              <a:solidFill>
                <a:srgbClr val="FFFFFF"/>
              </a:solidFill>
            </a:endParaRPr>
          </a:p>
          <a:p>
            <a:r>
              <a:rPr lang="en-IN" sz="1800" dirty="0">
                <a:effectLst/>
                <a:latin typeface="Arial" panose="020B0604020202020204" pitchFamily="34" charset="0"/>
                <a:ea typeface="Calibri" panose="020F0502020204030204" pitchFamily="34" charset="0"/>
              </a:rPr>
              <a:t>The dataset is a csv file with 37 attributes (36 features and 1 target). </a:t>
            </a:r>
            <a:endParaRPr lang="en-IN" sz="1800" dirty="0">
              <a:effectLst/>
              <a:latin typeface="Arial" panose="020B0604020202020204" pitchFamily="34" charset="0"/>
              <a:ea typeface="Calibri" panose="020F0502020204030204" pitchFamily="34" charset="0"/>
            </a:endParaRPr>
          </a:p>
          <a:p>
            <a:r>
              <a:rPr lang="en-IN" sz="1800" dirty="0">
                <a:solidFill>
                  <a:srgbClr val="FFFFFF"/>
                </a:solidFill>
                <a:latin typeface="Arial" panose="020B0604020202020204" pitchFamily="34" charset="0"/>
              </a:rPr>
              <a:t>It has 209593 rows and 37 columns.</a:t>
            </a:r>
            <a:endParaRPr lang="en-IN" sz="1800" dirty="0">
              <a:solidFill>
                <a:srgbClr val="FFFFFF"/>
              </a:solidFill>
              <a:latin typeface="Arial" panose="020B0604020202020204" pitchFamily="34" charset="0"/>
            </a:endParaRPr>
          </a:p>
          <a:p>
            <a:r>
              <a:rPr lang="en-IN" sz="1800" dirty="0">
                <a:effectLst/>
                <a:latin typeface="Arial" panose="020B0604020202020204" pitchFamily="34" charset="0"/>
                <a:ea typeface="Calibri" panose="020F0502020204030204" pitchFamily="34" charset="0"/>
              </a:rPr>
              <a:t>The target variable is either 1 or 0 which means non defaulter and defaulter, respectively</a:t>
            </a:r>
            <a:r>
              <a:rPr lang="en-IN" sz="1800" dirty="0">
                <a:solidFill>
                  <a:srgbClr val="FFFFFF"/>
                </a:solidFill>
                <a:effectLst/>
                <a:latin typeface="Arial" panose="020B0604020202020204" pitchFamily="34" charset="0"/>
                <a:ea typeface="Calibri" panose="020F0502020204030204" pitchFamily="34" charset="0"/>
              </a:rPr>
              <a:t>.</a:t>
            </a:r>
            <a:endParaRPr lang="en-IN" sz="1800" dirty="0">
              <a:solidFill>
                <a:srgbClr val="FFFFFF"/>
              </a:solidFill>
              <a:effectLst/>
              <a:latin typeface="Arial" panose="020B0604020202020204" pitchFamily="34" charset="0"/>
              <a:ea typeface="Calibri" panose="020F0502020204030204" pitchFamily="34" charset="0"/>
            </a:endParaRPr>
          </a:p>
          <a:p>
            <a:r>
              <a:rPr lang="en-IN" sz="1800" dirty="0">
                <a:effectLst/>
                <a:latin typeface="Arial" panose="020B0604020202020204" pitchFamily="34" charset="0"/>
                <a:ea typeface="Calibri" panose="020F0502020204030204" pitchFamily="34" charset="0"/>
              </a:rPr>
              <a:t>The other key attributes are the account balances, days since last recharge, age on network, median recharge balance for 30 and 90 days and many more. The similar attributes for 30 and 90 days are highly correlated and conveys the same.</a:t>
            </a:r>
            <a:endParaRPr lang="en-US" dirty="0">
              <a:solidFill>
                <a:srgbClr val="FFFFFF"/>
              </a:solidFill>
            </a:endParaRPr>
          </a:p>
        </p:txBody>
      </p:sp>
    </p:spTree>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{5DDD3DD6-7C3B-4A55-95D7-8B08D990CAA9}tf33552983_win32</Template>
  <TotalTime>0</TotalTime>
  <Words>7611</Words>
  <Application>WPS Presentation</Application>
  <PresentationFormat>Widescreen</PresentationFormat>
  <Paragraphs>162</Paragraphs>
  <Slides>30</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30</vt:i4>
      </vt:variant>
    </vt:vector>
  </HeadingPairs>
  <TitlesOfParts>
    <vt:vector size="45" baseType="lpstr">
      <vt:lpstr>Arial</vt:lpstr>
      <vt:lpstr>SimSun</vt:lpstr>
      <vt:lpstr>Wingdings</vt:lpstr>
      <vt:lpstr>Wingdings 2</vt:lpstr>
      <vt:lpstr>Wingdings</vt:lpstr>
      <vt:lpstr>Calibri</vt:lpstr>
      <vt:lpstr>Times New Roman</vt:lpstr>
      <vt:lpstr>Franklin Gothic Book</vt:lpstr>
      <vt:lpstr>Franklin Gothic Demi</vt:lpstr>
      <vt:lpstr>Segoe Print</vt:lpstr>
      <vt:lpstr>Microsoft YaHei</vt:lpstr>
      <vt:lpstr>Arial Unicode MS</vt:lpstr>
      <vt:lpstr>Helvetica Neue</vt:lpstr>
      <vt:lpstr>Gill Sans MT</vt:lpstr>
      <vt:lpstr>DividendVTI</vt:lpstr>
      <vt:lpstr>Micro Credit loan</vt:lpstr>
      <vt:lpstr>Project Information</vt:lpstr>
      <vt:lpstr>What is Micro Credit?</vt:lpstr>
      <vt:lpstr>WHY MICRO CREDIT?</vt:lpstr>
      <vt:lpstr>CALL ME BACK!</vt:lpstr>
      <vt:lpstr>How it works?</vt:lpstr>
      <vt:lpstr>Key Features</vt:lpstr>
      <vt:lpstr>what I understand from Micro-credit loan case?</vt:lpstr>
      <vt:lpstr>Dataset Information</vt:lpstr>
      <vt:lpstr>Description of Features</vt:lpstr>
      <vt:lpstr>Description of Features</vt:lpstr>
      <vt:lpstr>Description of Features</vt:lpstr>
      <vt:lpstr>Average main balance account vs loan pay back with in 5 days</vt:lpstr>
      <vt:lpstr>Frequency of main  account recharged in last 30 days vs loan pay back rate with in 5 days</vt:lpstr>
      <vt:lpstr>Number of loans taken by user in last 30 days vs loan pay back rate within 5 days</vt:lpstr>
      <vt:lpstr>Total amount of loans taken by user in last 30 days vs loan pay back rate within 5 days</vt:lpstr>
      <vt:lpstr>Total percentage of defaulters and non-defaulters customers</vt:lpstr>
      <vt:lpstr>Frequency of label who take maximum amount of loan</vt:lpstr>
      <vt:lpstr>Steps and assumptions</vt:lpstr>
      <vt:lpstr>MODELs DEVELOPMENT AND EVALUATION</vt:lpstr>
      <vt:lpstr>MODELS DEVELOPMENT AND EVALUATION</vt:lpstr>
      <vt:lpstr>MODELS DEVELOPMENT AND EVALUATION</vt:lpstr>
      <vt:lpstr>MODELS DEVELOPMENT AND EVALUATION</vt:lpstr>
      <vt:lpstr>MODELS DEVELOPMENT AND EVALUATION</vt:lpstr>
      <vt:lpstr>MODELS DEVELOPMENT AND EVALUATION</vt:lpstr>
      <vt:lpstr>MODELS DEVELOPMENT AND EVALUATION</vt:lpstr>
      <vt:lpstr>MODELS DEVELOPMENT AND EVALUATION</vt:lpstr>
      <vt:lpstr>MODELS DEVELOPMENT AND EVALUATION</vt:lpstr>
      <vt:lpstr>Model dashboard</vt:lpstr>
      <vt:lpstr>Model Performance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Mehaboob Basha Sheik</dc:creator>
  <cp:lastModifiedBy>Sudhanshu Kumar</cp:lastModifiedBy>
  <cp:revision>34</cp:revision>
  <dcterms:created xsi:type="dcterms:W3CDTF">2021-03-16T16:30:00Z</dcterms:created>
  <dcterms:modified xsi:type="dcterms:W3CDTF">2021-11-25T17:37:51Z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C1A658AFA1CE46F096681057626789B6</vt:lpwstr>
  </property>
  <property fmtid="{D5CDD505-2E9C-101B-9397-08002B2CF9AE}" pid="4" name="KSOProductBuildVer">
    <vt:lpwstr>1033-11.2.0.10382</vt:lpwstr>
  </property>
</Properties>
</file>